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32.jpg" ContentType="image/jpeg"/>
  <Override PartName="/ppt/notesSlides/notesSlide1.xml" ContentType="application/vnd.openxmlformats-officedocument.presentationml.notesSlide+xml"/>
  <Override PartName="/ppt/media/image34.jpg" ContentType="image/jpeg"/>
  <Override PartName="/ppt/media/image35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media/image43.jpg" ContentType="image/jpeg"/>
  <Override PartName="/ppt/media/image4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  <p:sldMasterId id="2147483702" r:id="rId2"/>
    <p:sldMasterId id="2147483648" r:id="rId3"/>
    <p:sldMasterId id="2147483708" r:id="rId4"/>
    <p:sldMasterId id="2147483678" r:id="rId5"/>
    <p:sldMasterId id="2147483666" r:id="rId6"/>
  </p:sldMasterIdLst>
  <p:notesMasterIdLst>
    <p:notesMasterId r:id="rId24"/>
  </p:notesMasterIdLst>
  <p:sldIdLst>
    <p:sldId id="258" r:id="rId7"/>
    <p:sldId id="263" r:id="rId8"/>
    <p:sldId id="284" r:id="rId9"/>
    <p:sldId id="286" r:id="rId10"/>
    <p:sldId id="285" r:id="rId11"/>
    <p:sldId id="271" r:id="rId12"/>
    <p:sldId id="287" r:id="rId13"/>
    <p:sldId id="272" r:id="rId14"/>
    <p:sldId id="288" r:id="rId15"/>
    <p:sldId id="283" r:id="rId16"/>
    <p:sldId id="281" r:id="rId17"/>
    <p:sldId id="275" r:id="rId18"/>
    <p:sldId id="276" r:id="rId19"/>
    <p:sldId id="280" r:id="rId20"/>
    <p:sldId id="279" r:id="rId21"/>
    <p:sldId id="278" r:id="rId22"/>
    <p:sldId id="267" r:id="rId23"/>
  </p:sldIdLst>
  <p:sldSz cx="16256000" cy="9144000"/>
  <p:notesSz cx="16256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16" d="100"/>
          <a:sy n="116" d="100"/>
        </p:scale>
        <p:origin x="50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Varmeudgifter</a:t>
            </a:r>
            <a:r>
              <a:rPr lang="en-US" sz="1800" dirty="0"/>
              <a:t> for </a:t>
            </a:r>
            <a:r>
              <a:rPr lang="en-US" sz="1800" dirty="0" err="1"/>
              <a:t>standardhus</a:t>
            </a:r>
            <a:endParaRPr lang="en-US" sz="1800" dirty="0"/>
          </a:p>
        </c:rich>
      </c:tx>
      <c:layout>
        <c:manualLayout>
          <c:xMode val="edge"/>
          <c:yMode val="edge"/>
          <c:x val="0.26593044619422573"/>
          <c:y val="1.5151515151515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9371474588403725"/>
          <c:y val="0.10954557919066087"/>
          <c:w val="0.7863357392825896"/>
          <c:h val="0.455409210212359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'Sum2021'!$B$10:$B$16</c:f>
              <c:strCache>
                <c:ptCount val="6"/>
                <c:pt idx="0">
                  <c:v>Fjernvarme</c:v>
                </c:pt>
                <c:pt idx="1">
                  <c:v>Naturgas m/investering i ny kedel</c:v>
                </c:pt>
                <c:pt idx="2">
                  <c:v>Jordvarme COP=3,5</c:v>
                </c:pt>
                <c:pt idx="3">
                  <c:v>Luftvand-varmepumpe COP=3,15</c:v>
                </c:pt>
                <c:pt idx="4">
                  <c:v>Luftvand-varmepumpe COP=2,5</c:v>
                </c:pt>
                <c:pt idx="5">
                  <c:v>Oliefyring u/investering i ny kedel</c:v>
                </c:pt>
              </c:strCache>
            </c:strRef>
          </c:cat>
          <c:val>
            <c:numRef>
              <c:f>'Sum2021'!$G$10:$G$16</c:f>
              <c:numCache>
                <c:formatCode>#,##0</c:formatCode>
                <c:ptCount val="7"/>
                <c:pt idx="0">
                  <c:v>13226.738700543585</c:v>
                </c:pt>
                <c:pt idx="1">
                  <c:v>22199.735134385166</c:v>
                </c:pt>
                <c:pt idx="2">
                  <c:v>15527.079147364988</c:v>
                </c:pt>
                <c:pt idx="3">
                  <c:v>16084.691590664215</c:v>
                </c:pt>
                <c:pt idx="4">
                  <c:v>15158.41986377319</c:v>
                </c:pt>
                <c:pt idx="5">
                  <c:v>19071.859999999997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F-45FE-93BC-AD30BF206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0967672"/>
        <c:axId val="780967344"/>
      </c:barChart>
      <c:catAx>
        <c:axId val="78096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80967344"/>
        <c:crosses val="autoZero"/>
        <c:auto val="1"/>
        <c:lblAlgn val="ctr"/>
        <c:lblOffset val="100"/>
        <c:noMultiLvlLbl val="0"/>
      </c:catAx>
      <c:valAx>
        <c:axId val="7809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kr./</a:t>
                </a:r>
                <a:r>
                  <a:rPr lang="en-US" dirty="0" err="1"/>
                  <a:t>år</a:t>
                </a:r>
                <a:r>
                  <a:rPr lang="en-US" dirty="0"/>
                  <a:t> </a:t>
                </a:r>
                <a:r>
                  <a:rPr lang="en-US" dirty="0" err="1"/>
                  <a:t>inkl</a:t>
                </a:r>
                <a:r>
                  <a:rPr lang="en-US" dirty="0"/>
                  <a:t>. moms</a:t>
                </a:r>
              </a:p>
            </c:rich>
          </c:tx>
          <c:layout>
            <c:manualLayout>
              <c:xMode val="edge"/>
              <c:yMode val="edge"/>
              <c:x val="2.5175634295713033E-2"/>
              <c:y val="0.20701687076650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80967672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200" baseline="0"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B33B-4B76-450E-9AD8-51930F0B7000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95E9E-C5BE-4335-9782-BB367F1DFD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176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95E9E-C5BE-4335-9782-BB367F1DFDB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72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F7023-CD82-4BD4-B0C7-CB050168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B59557F-AAF6-42A3-981D-EC1692B9B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A0E2E7-6773-4842-9E4D-032C3691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B5A968-BC80-4AE2-8B29-49029D2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D51547-82FF-4A1E-9CA6-72089FDB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38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4EC16-668B-442E-8BE2-7DFFDECC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0FF824-A6CD-4A52-AB6A-C7A3E6FDE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503018-9A58-40A1-BA6F-E685B72D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9681BB-3452-4D5B-9756-94BE5D64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F84F0D-ACA8-424C-AA02-A7BD19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74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F9937B4-C09A-4D1F-A82B-E08AC33ED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F8307E5-CDDD-4DAD-988E-AD4697D9E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1BF495-A713-400E-8AAD-CFF211C5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AB5222-6438-4672-98CF-0FB24B96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174B5F-62F7-40B0-A9D8-EFB35837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664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90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34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69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683752"/>
            <a:ext cx="16256000" cy="46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3100303" cy="257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091160" y="0"/>
            <a:ext cx="3164840" cy="2304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573997"/>
            <a:ext cx="10836058" cy="30693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829342" y="2574010"/>
            <a:ext cx="2248660" cy="4822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5636615"/>
            <a:ext cx="10836058" cy="3072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29342" y="7389552"/>
            <a:ext cx="2248660" cy="1754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8702585"/>
            <a:ext cx="10836058" cy="4414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46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382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34CDA-998D-4CB8-BCB3-F67A1843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3563F6-2D91-4360-81F5-373C8B752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123312-59C6-4901-9D7D-28B3CFBD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45737B-C5F4-45C9-B446-63275469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A6B882-ED7C-481B-B2A6-4FD61A97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937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683752"/>
            <a:ext cx="16256000" cy="46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3100303" cy="257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091160" y="0"/>
            <a:ext cx="3164840" cy="2304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573997"/>
            <a:ext cx="10836058" cy="30693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829342" y="2574010"/>
            <a:ext cx="2248660" cy="4822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5636615"/>
            <a:ext cx="10836058" cy="3072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29342" y="7389552"/>
            <a:ext cx="2248660" cy="1754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8702585"/>
            <a:ext cx="10836058" cy="4414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1D673-8151-4234-994C-867144D2A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74D7FE9-70E6-4B8A-9B5D-B2E93FFF9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50A725-58B9-48CD-8EAF-8C40C818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B39293-D89C-4F55-BC0C-D2AE75D8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FCF1EB-6DBB-4C6C-A092-085A733F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381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2D31C-D5DE-4578-A02A-E1712FEF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DC70BB-4FD2-47A6-8B3F-624516D9B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052C8A-D3B5-4B17-B3B0-B646A456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186252-848D-48AC-B4E1-09FE4BC0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08D1B5-4C5B-450F-A381-A9B33FFD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984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0D687-5A41-4B5D-9411-93C68F6F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FCFB98-9EEE-4818-9B22-A7C496672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C3FFA7-7BF9-4945-9AED-C50C7F1D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20D434-628B-4E5F-BF3C-8666E167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1F6DC7-45EC-4891-9C76-922A5482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6079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58FF6-9D59-4E2C-9B6F-DE7D378B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211510-808D-4DBF-849E-0FCC64EF8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34F13AF-C7DF-42C7-93EC-A1D8B447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63D6248-B8B5-4122-8D6B-734BD2C0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3A59EB-578E-4408-8087-5A637F40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E4E679-E6B1-4E29-A3A1-59109D4F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019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DB333-E1EB-4019-B42B-4D3FEC16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412B58-5D25-4558-A262-F186BAF5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DE7C07A-A4CB-4094-A28B-075923CFA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7528F6E-BA0D-4F24-BBB6-C0E02EE13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07E4A98-337B-457A-ADCD-EE5DB5B44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D68238F-ABA4-40BD-86C3-87E39E7E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17A6B39-B562-4612-B975-26ABBF0A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AA0850C-5F8A-42F8-AA6D-B5C287AF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015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0FC1D-F347-4F02-9A7B-526974D6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851474-DD0D-4563-AEAA-0DCFBACF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51041FA-FF8D-42F2-97A6-0AD74AB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362302-F487-435D-AEE2-479AF7C2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8872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25A1D63-C551-4318-B019-4A140674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94CC132-31A0-442B-A26F-10447783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30CA70-EF25-49B1-9472-A7F6D843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3263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92D46-F00A-4408-A44F-E064AD49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52A399-DD98-48C9-B493-29C8FDAE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605AC13-614E-4812-9FFA-36C3627BB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32D758-7A0B-40DA-B557-15E027E6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DC19EAB-90B7-4C21-AE19-5F923118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6DC20C-1851-44B2-9587-8C8C5FF5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83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9136D-8AF0-4E98-9305-8CDE6E0E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653D6C-3839-477D-85E2-068519E5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8A7A3C-F5F7-4223-97FF-DE6B6305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6AFBEE-63EC-4523-851B-221D302B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6F9826-1874-40FC-B75C-FC1E4177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355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A4508-45F6-4BF4-80D1-AFD7758E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393329C-957F-46B8-84C1-114362834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BC64D35-0A69-46AF-9360-5807CA352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EC1A81-33E9-4FEC-B299-038737F4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306D69C-88D9-4399-B810-E37DA3A8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35C535-5439-4C0F-B2D3-727A64A6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729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63624-31DF-42A1-9A91-CDF212B5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A5D4C7-8A6D-4E0C-A5E0-1EDB0809F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7140AD-AD4F-41E0-A4AE-F745DB39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0EF8EC-C6FF-4B8C-BAC5-F2C2065A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B4C80D-797B-4E2E-8C21-A56A2C78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860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906C83F-6B51-494B-94C5-AD509E950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16586E5-C12D-401A-B03C-D46C17797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25A751-F10D-4520-9145-0634C945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49ABD0-320B-4B9D-9191-172E3B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B76CA-797E-4756-8C1B-584CFABB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983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C56A8-57B2-44FD-B7F3-DFEA020D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AD79702-4930-4906-A642-6F03433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2CB25C6-879E-49CA-842D-D626006A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CD2B1E8-C883-421B-AB5F-1EDDA5EA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280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76D83-8762-4579-85DB-A7428BFDE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E68BDC0-D307-4E1E-B3CF-D2460A6DB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1A9761-B553-4C34-AF52-19C02FBC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1B35DD-95AB-49BA-8C6F-C8063C5C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53D1C5-4BBD-40EC-A998-8D4EE973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445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CF2CC-3DF6-4B3A-8429-D43B5649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60CE1E-1D97-4518-B2ED-8BD633B9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372923-910A-4AC4-BA2D-57225DC5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74BE6-E693-454A-8321-29596E52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A90235-1765-48D3-B8F8-38466620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4760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EAF81-1CBE-4911-89B8-89D5E1B7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F2042C-425E-402E-8897-5DEB3580F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EC3F20-F5E7-4DF6-954B-F250F6CA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C85910-A34B-4F59-89C7-E7B5716B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90C8CE-83B1-41F3-9E27-7DF4B27F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868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14429-F3FA-4C7D-9E65-FFDB2C46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E4EAFF-6322-4D84-9C03-551FFA295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ABD1AB-766E-40A3-974E-8B52E09D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A78207-3143-4470-97DB-FA13036E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892589-E856-42CB-BE84-E5364790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070A2F-20F5-4687-9B13-D8ABCDA7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54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24356-3395-468C-9AA0-B69FA753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8F73BA-DA57-49A8-956A-B8AA0650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DA89E6-A18C-4497-B568-D0C9565B7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92E39B-6EA6-460C-9728-5AB1925F0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D47C564-C8A5-4810-8407-C3EFCB0C0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2233CCA-E265-42F4-BFB5-5DB2BAE4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B9CA03A-E62F-47E5-BEB5-79310CF1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A291DA6-BC95-48A6-8628-639D36A6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626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E70EF-DB73-412F-9B26-929F2C25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A2111CF-A610-4854-8E6A-48CBA4F5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5F3A7B9-1571-4FDE-A215-6D54FF89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BED10DD-F786-43F2-BA81-9619786D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6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60431-BCCA-4159-AB6E-8415AD71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04BC5C-BEF0-4A52-88FB-48A19FED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D8733A-317F-4F35-8C6A-6000ED23B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44F0215-C402-4081-9B9D-D9941A2A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208333-EF5C-462A-B16A-D8D4024D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568FC5B-4DDD-468A-8EAB-2950CFC8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952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7857C23-DA5F-4D0D-A411-0C76979F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53B0C80-6A39-449C-9354-93CEDFAB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B5EFAA3-1DAB-4AC1-B349-92179222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4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33467-F831-48F7-9295-E6CDA6D1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181C2-6120-4CC2-9C43-0072BAC0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CDDF2F-C7B9-4C4D-9A96-7737CB3CD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84FF9B-8A6D-4FEF-8DB9-5E583EB2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8092DC-5C78-46EC-982A-B5203BC9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713553-9A2D-4BAB-BC94-4FB1F643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466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AA3C9-D04B-4A3E-BF5A-B2EBE9E0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4A8009C-C876-4F6A-8866-68A58C2AF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A88730-272F-4983-83E3-F79301B7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5CCF38-7663-480B-8EB4-32DE8492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81E370-C5DE-4E69-A98F-D626A064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9A95A7-0F7A-4E13-8711-99706D52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215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CE32-78C5-4F3E-ADEE-9968E6C2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55453A-C23E-486A-A6B4-76B6EE992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FB92767-64B2-40F5-87FD-805F6CB8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01691F-DC1A-4B71-A4B0-D5EF4BE7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3707B3-4002-4443-B04C-E5771F77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6846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947EC7A-B97B-4660-A397-A5867F280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FEA7C0-7377-4F0C-A01E-BE9FC73C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08028-AEA6-4059-BF7B-2421CB79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1B5801-98B4-4BC4-A818-394B5A22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DBE6DD-85B1-4289-A421-07ED4522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279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A0FC5-ED1B-4E0D-9F97-4C1BBA49C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85331C-95D0-4D5E-8F34-289B45987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4DA0E-5161-4DF9-81B6-A59BFD84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041D82-1C77-428A-BD6B-DA106436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8E9BE5-D166-4060-9397-F99F6498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7421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30BEF-CC25-461A-995D-A914608D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1422BB-B196-4185-B34A-54E1DEFD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934A6B-AAC1-43CB-AABD-892D73AF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DD26FD-40FB-425E-901A-3D455DF5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FE0E3A-36C9-4744-9CFB-5315886A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797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96D7D-E358-494C-86B9-C227971A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0FC926-F915-46EB-8DD7-55B95877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F35F70-96E8-4A55-B2B8-FF9A1BF3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149197-F53E-43F2-B37D-600C2AF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912D51-02A6-48F5-ACEB-03E76967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120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9CD54-318E-456D-9455-CE04A5BB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A718B4-6E44-4C31-8136-C0F3072E3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1C1750-7DB6-4916-A6B8-93B8A08DB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57214E-91F7-467F-863B-68DB3662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F7A0B39-DCE0-428F-B31A-92C75F68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1C936D4-52FA-49F2-BC51-0014CDC2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836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BD2A3-922C-42B8-A6D4-8DCF3760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93E68E-D5C1-4FD9-A44D-0D6D8812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C45934-F4B6-4CBB-89ED-710FABCDD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4D2EE03-7019-4732-ABED-F5CA97621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E728B2A-5A3A-4203-A757-108A949B2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F4E6BEE-701F-4B30-9D0B-9E6CEC98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58BD7E6-5420-49A3-8605-C031538E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EF2C5DF-A309-4588-915C-8272A057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37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2F04A-D6B9-4246-9812-0888E9AE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A34A2F-06A6-421B-8393-481203066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5D8A701-D52E-4F40-B726-9FCB5B78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454D88A-F017-4850-8A18-8641DB2A5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D27CC2C-1147-4094-9020-53306ECAE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F189D2F-5108-4D37-8EB9-1F0E5758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324721E-251E-461D-8DB4-455750C1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85D14F6-5DA6-4F9F-8477-AD5A5091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2155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CAC36-F011-4E26-A375-56CAF977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92794C6-3D5D-483B-A90E-B0AFF2D6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D8A4EE-A1A9-4586-B494-C3520641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57AB72F-49E3-4BD2-9B9B-42A75568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453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BC10A73-DC1C-4DD5-832F-8936F06D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BAC6858-F346-490D-BE64-9984A227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C3E89A-0F4F-4E60-AF61-2A0FD84A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261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CFBF2-FE24-4524-BC3B-5F9D2D47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C3594C-939D-41CA-8FC7-AFBB1E7F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BA1593-15FD-43D2-98B9-DA6638A7F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657FD7-C938-42BE-ACF5-ECB393EF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510733-7E16-45C3-BDA4-2721DF86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CAB188-ADAF-45B6-AACF-BF263AC6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1869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EA399-BBE6-4AFA-9C4F-BE524C3C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8B87CBE-88D0-4553-B329-20EF0CA93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2D61FD-29FD-402B-84CC-5DC3C46B6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F6B838-C601-472E-B668-9508E85F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E2451AE-C166-4DC9-B33A-1D1B7BF5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02ED47-6191-48EF-A9BB-F3C1ECD5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8081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D7EB8-353B-4E8F-9931-78A4C1C4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4A03505-7037-43C3-8416-AD68EA672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D7FFE8-D63D-4E9B-A60E-346A2B1B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FE546B-3C9F-4DA8-8B36-660AA25B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3F5D6E-8859-475B-9958-DA82DE90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073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0486F45-91B8-46D5-91B2-8372D38E8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D24BCB1-FB38-4C81-B9CC-C23347C1F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9AFD6C-1B4D-49CC-BE27-6CA0E535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70B4FE-B312-4043-B9BB-9FAA291A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3A9B23-E604-4C56-A0B2-F81FEA7E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715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F3EAB-CFB8-45D1-B5C2-ED09B79E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E2B207C-C1EF-4688-A2BE-EF834946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33ECABF-9BE5-4411-94C0-446A65D3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EC467EB-9FB0-40DF-8C25-354AC1D2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617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70E9FF5-EAC7-452C-9732-A115C0B8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B15538D-75F1-42E8-A3B0-37167196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67EAFBB-7419-4968-8BA5-ACEF423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02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74A7-808D-4B92-B905-F1A78B56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2CF80B-5797-4BEA-85CD-DA1C6B137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738E91-B902-40A2-88B5-14D8EAE7D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B6A079-818A-4498-BCAE-3628C08F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620797-860D-4C67-88AA-CAB04C94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FBFD3C-0B68-406D-BF81-6CDB74B5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38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98832-EFBA-4D89-9D08-3CF09B59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B89E53F-93A4-4615-A312-EC81CFBDC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DC2197-7066-41A0-AE80-BEBEA47BC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3A26207-FC21-430E-AD83-B68A9387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2CAE5A-8196-477D-A1B4-7DA9DB3A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E991905-141D-44E9-A900-0C4936F4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6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15410CF-DFE8-4BE0-9388-ABE71EFE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AC7D9D-23E5-43EF-976C-E20AE73D6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C9A7B7-4FFD-426B-A56D-1C2D2AB8D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D1F3-16B1-48FD-B0C0-C615672EEFF2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F0B9C1-BE42-4B60-8EEC-0B73C24EB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A62D9A-DAA6-487E-9CAC-60E04F084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8BB8E-4268-4A43-9A08-DF53A74B6D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048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300" y="1894410"/>
            <a:ext cx="13761399" cy="222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7300" y="1755491"/>
            <a:ext cx="13761399" cy="296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4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300" y="1894410"/>
            <a:ext cx="13761399" cy="222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7300" y="1755491"/>
            <a:ext cx="13761399" cy="296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1FC0139-70F6-4843-8D07-236F94B1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E37965-30B3-4DD4-BEFE-17F2074E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4EC195-CC04-4A93-A406-681D4F18C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E8167-2A02-4AE2-B7DD-78D118880366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42B338-FA8D-48C5-B5A9-1FB423DBD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E30D3C-6562-489B-A5E5-B6F00644C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BE74-2E7A-4002-A309-F72EC2891DB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20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D1E01B2-9056-4C5C-91E6-401299D1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5E4FD8-3642-464B-A89B-A9BAF129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AF99B1-E216-4292-93F7-D38A0FB07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BD8E-D330-4A77-A362-03D9971665C9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747E0B-7F38-4DC2-A03D-9F077FF76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0FB8EB-BB10-4423-8635-88479ADC0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2331-79A3-499F-A143-855154DF01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74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0ECEAC3-4D05-44E4-84DC-48A08ADC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7EAC8-5F17-4F92-8CE7-9001ACE3F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D97E13-4F55-4CD6-89F7-1AEEA73A3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04CB-6BB6-44A5-9C5B-C673430E5335}" type="datetimeFigureOut">
              <a:rPr lang="da-DK" smtClean="0"/>
              <a:t>26-04-2022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A2090E-0C63-405A-9797-0E98FC632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A3A818-750B-46C6-ADAD-5DCE41489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426C-BEEA-47C0-AAE2-A7957B35A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85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42.pn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4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43.jp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43.jp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7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4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45.jpe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4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48.pn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2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5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50.jpe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31.emf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5.jp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g"/><Relationship Id="rId11" Type="http://schemas.openxmlformats.org/officeDocument/2006/relationships/image" Target="../media/image15.png"/><Relationship Id="rId5" Type="http://schemas.openxmlformats.org/officeDocument/2006/relationships/image" Target="../media/image25.png"/><Relationship Id="rId15" Type="http://schemas.openxmlformats.org/officeDocument/2006/relationships/image" Target="../media/image37.jpe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Relationship Id="rId1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0.jpe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9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38.jpe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image" Target="../media/image41.jpeg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11" Type="http://schemas.openxmlformats.org/officeDocument/2006/relationships/chart" Target="../charts/chart1.xml"/><Relationship Id="rId5" Type="http://schemas.openxmlformats.org/officeDocument/2006/relationships/image" Target="../media/image26.jp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1" cy="257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91282"/>
            <a:ext cx="10836058" cy="4407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29342" y="2574010"/>
            <a:ext cx="2248660" cy="48222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636615"/>
            <a:ext cx="10836058" cy="3072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9342" y="7389552"/>
            <a:ext cx="2248660" cy="1754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702585"/>
            <a:ext cx="10836058" cy="441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508000" y="761225"/>
            <a:ext cx="12047025" cy="90018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6000" spc="5" dirty="0" err="1">
                <a:solidFill>
                  <a:srgbClr val="58595B"/>
                </a:solidFill>
              </a:rPr>
              <a:t>Velkommen</a:t>
            </a:r>
            <a:r>
              <a:rPr lang="da-DK" sz="6000" spc="5" dirty="0">
                <a:solidFill>
                  <a:srgbClr val="58595B"/>
                </a:solidFill>
              </a:rPr>
              <a:t> til informationsmøde </a:t>
            </a:r>
            <a:br>
              <a:rPr lang="da-DK" sz="6000" spc="5" dirty="0">
                <a:solidFill>
                  <a:srgbClr val="58595B"/>
                </a:solidFill>
              </a:rPr>
            </a:br>
            <a:r>
              <a:rPr lang="da-DK" sz="6000" spc="5" dirty="0">
                <a:solidFill>
                  <a:srgbClr val="58595B"/>
                </a:solidFill>
              </a:rPr>
              <a:t>med </a:t>
            </a:r>
            <a:br>
              <a:rPr lang="da-DK" sz="6000" spc="5" dirty="0">
                <a:solidFill>
                  <a:srgbClr val="58595B"/>
                </a:solidFill>
              </a:rPr>
            </a:br>
            <a:r>
              <a:rPr lang="da-DK" sz="6000" spc="5" dirty="0">
                <a:solidFill>
                  <a:srgbClr val="58595B"/>
                </a:solidFill>
              </a:rPr>
              <a:t>Høje Taastrup Fjernvarme</a:t>
            </a:r>
            <a:br>
              <a:rPr lang="da-DK" sz="6000" spc="5" dirty="0">
                <a:solidFill>
                  <a:srgbClr val="58595B"/>
                </a:solidFill>
              </a:rPr>
            </a:br>
            <a:br>
              <a:rPr lang="da-DK" sz="6000" spc="5" dirty="0">
                <a:solidFill>
                  <a:srgbClr val="58595B"/>
                </a:solidFill>
              </a:rPr>
            </a:br>
            <a:r>
              <a:rPr lang="da-DK" sz="6000" spc="5" dirty="0">
                <a:solidFill>
                  <a:srgbClr val="58595B"/>
                </a:solidFill>
              </a:rPr>
              <a:t>		</a:t>
            </a:r>
            <a:r>
              <a:rPr lang="da-DK" sz="4000" spc="5" dirty="0">
                <a:solidFill>
                  <a:srgbClr val="58595B"/>
                </a:solidFill>
              </a:rPr>
              <a:t>v/Martin Larsen, Projektleder</a:t>
            </a:r>
            <a:br>
              <a:rPr lang="da-DK" sz="4000" spc="5" dirty="0">
                <a:solidFill>
                  <a:srgbClr val="58595B"/>
                </a:solidFill>
              </a:rPr>
            </a:br>
            <a:r>
              <a:rPr lang="da-DK" sz="4000" spc="5" dirty="0">
                <a:solidFill>
                  <a:srgbClr val="58595B"/>
                </a:solidFill>
              </a:rPr>
              <a:t>og</a:t>
            </a:r>
            <a:br>
              <a:rPr lang="da-DK" sz="4000" spc="5" dirty="0">
                <a:solidFill>
                  <a:srgbClr val="58595B"/>
                </a:solidFill>
              </a:rPr>
            </a:br>
            <a:r>
              <a:rPr lang="da-DK" sz="4000" spc="5" dirty="0">
                <a:solidFill>
                  <a:srgbClr val="58595B"/>
                </a:solidFill>
              </a:rPr>
              <a:t>Uffe Schleiss, Teknisk chef</a:t>
            </a:r>
            <a:br>
              <a:rPr lang="da-DK" sz="7200" spc="5" dirty="0">
                <a:solidFill>
                  <a:srgbClr val="58595B"/>
                </a:solidFill>
              </a:rPr>
            </a:br>
            <a:br>
              <a:rPr lang="da-DK" sz="7200" spc="5" dirty="0">
                <a:solidFill>
                  <a:srgbClr val="58595B"/>
                </a:solidFill>
              </a:rPr>
            </a:br>
            <a:endParaRPr sz="7200" dirty="0"/>
          </a:p>
        </p:txBody>
      </p:sp>
      <p:sp>
        <p:nvSpPr>
          <p:cNvPr id="10" name="object 10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78003" y="2304008"/>
            <a:ext cx="3177997" cy="68399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78003" y="2574010"/>
            <a:ext cx="1813087" cy="1752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87223" y="2573997"/>
            <a:ext cx="1358769" cy="2630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78003" y="4322660"/>
            <a:ext cx="1813087" cy="17576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87223" y="5200536"/>
            <a:ext cx="1358769" cy="26317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8003" y="6076484"/>
            <a:ext cx="1813087" cy="17557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78003" y="7828381"/>
            <a:ext cx="3168002" cy="13156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827802"/>
            <a:ext cx="1881505" cy="1399540"/>
          </a:xfrm>
          <a:custGeom>
            <a:avLst/>
            <a:gdLst/>
            <a:ahLst/>
            <a:cxnLst/>
            <a:rect l="l" t="t" r="r" b="b"/>
            <a:pathLst>
              <a:path w="1881505" h="1399540">
                <a:moveTo>
                  <a:pt x="1250407" y="0"/>
                </a:moveTo>
                <a:lnTo>
                  <a:pt x="438979" y="979881"/>
                </a:lnTo>
                <a:lnTo>
                  <a:pt x="1881089" y="979881"/>
                </a:lnTo>
                <a:lnTo>
                  <a:pt x="1850292" y="1010848"/>
                </a:lnTo>
                <a:lnTo>
                  <a:pt x="1818146" y="1041748"/>
                </a:lnTo>
                <a:lnTo>
                  <a:pt x="1784673" y="1072417"/>
                </a:lnTo>
                <a:lnTo>
                  <a:pt x="1749897" y="1102688"/>
                </a:lnTo>
                <a:lnTo>
                  <a:pt x="1713841" y="1132399"/>
                </a:lnTo>
                <a:lnTo>
                  <a:pt x="1676529" y="1161384"/>
                </a:lnTo>
                <a:lnTo>
                  <a:pt x="1637984" y="1189480"/>
                </a:lnTo>
                <a:lnTo>
                  <a:pt x="1598230" y="1216522"/>
                </a:lnTo>
                <a:lnTo>
                  <a:pt x="1557289" y="1242345"/>
                </a:lnTo>
                <a:lnTo>
                  <a:pt x="1515186" y="1266785"/>
                </a:lnTo>
                <a:lnTo>
                  <a:pt x="1471944" y="1289678"/>
                </a:lnTo>
                <a:lnTo>
                  <a:pt x="1427585" y="1310859"/>
                </a:lnTo>
                <a:lnTo>
                  <a:pt x="1382134" y="1330164"/>
                </a:lnTo>
                <a:lnTo>
                  <a:pt x="1335614" y="1347428"/>
                </a:lnTo>
                <a:lnTo>
                  <a:pt x="1288047" y="1362487"/>
                </a:lnTo>
                <a:lnTo>
                  <a:pt x="1239458" y="1375177"/>
                </a:lnTo>
                <a:lnTo>
                  <a:pt x="1189870" y="1385334"/>
                </a:lnTo>
                <a:lnTo>
                  <a:pt x="1139307" y="1392792"/>
                </a:lnTo>
                <a:lnTo>
                  <a:pt x="1087791" y="1397387"/>
                </a:lnTo>
                <a:lnTo>
                  <a:pt x="1035345" y="1398955"/>
                </a:lnTo>
                <a:lnTo>
                  <a:pt x="993498" y="1397517"/>
                </a:lnTo>
                <a:lnTo>
                  <a:pt x="953252" y="1393194"/>
                </a:lnTo>
                <a:lnTo>
                  <a:pt x="914322" y="1385973"/>
                </a:lnTo>
                <a:lnTo>
                  <a:pt x="876425" y="1375841"/>
                </a:lnTo>
                <a:lnTo>
                  <a:pt x="839278" y="1362784"/>
                </a:lnTo>
                <a:lnTo>
                  <a:pt x="802598" y="1346789"/>
                </a:lnTo>
                <a:lnTo>
                  <a:pt x="766100" y="1327843"/>
                </a:lnTo>
                <a:lnTo>
                  <a:pt x="729502" y="1305932"/>
                </a:lnTo>
                <a:lnTo>
                  <a:pt x="692519" y="1281044"/>
                </a:lnTo>
                <a:lnTo>
                  <a:pt x="654870" y="1253165"/>
                </a:lnTo>
                <a:lnTo>
                  <a:pt x="616269" y="1222281"/>
                </a:lnTo>
                <a:lnTo>
                  <a:pt x="576434" y="1188381"/>
                </a:lnTo>
                <a:lnTo>
                  <a:pt x="535081" y="1151449"/>
                </a:lnTo>
                <a:lnTo>
                  <a:pt x="491927" y="1111473"/>
                </a:lnTo>
                <a:lnTo>
                  <a:pt x="446688" y="1068440"/>
                </a:lnTo>
                <a:lnTo>
                  <a:pt x="399080" y="1022337"/>
                </a:lnTo>
                <a:lnTo>
                  <a:pt x="348821" y="973150"/>
                </a:lnTo>
                <a:lnTo>
                  <a:pt x="324199" y="948987"/>
                </a:lnTo>
                <a:lnTo>
                  <a:pt x="299216" y="924518"/>
                </a:lnTo>
                <a:lnTo>
                  <a:pt x="248082" y="874781"/>
                </a:lnTo>
                <a:lnTo>
                  <a:pt x="195259" y="824178"/>
                </a:lnTo>
                <a:lnTo>
                  <a:pt x="140586" y="772946"/>
                </a:lnTo>
                <a:lnTo>
                  <a:pt x="112504" y="747169"/>
                </a:lnTo>
                <a:lnTo>
                  <a:pt x="83899" y="721324"/>
                </a:lnTo>
                <a:lnTo>
                  <a:pt x="54751" y="695441"/>
                </a:lnTo>
                <a:lnTo>
                  <a:pt x="25038" y="669549"/>
                </a:lnTo>
                <a:lnTo>
                  <a:pt x="0" y="648168"/>
                </a:lnTo>
              </a:path>
            </a:pathLst>
          </a:custGeom>
          <a:ln w="26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827802"/>
            <a:ext cx="3357879" cy="3277235"/>
          </a:xfrm>
          <a:custGeom>
            <a:avLst/>
            <a:gdLst/>
            <a:ahLst/>
            <a:cxnLst/>
            <a:rect l="l" t="t" r="r" b="b"/>
            <a:pathLst>
              <a:path w="3357879" h="3277234">
                <a:moveTo>
                  <a:pt x="0" y="2000565"/>
                </a:moveTo>
                <a:lnTo>
                  <a:pt x="55059" y="2044337"/>
                </a:lnTo>
                <a:lnTo>
                  <a:pt x="91907" y="2072103"/>
                </a:lnTo>
                <a:lnTo>
                  <a:pt x="129498" y="2099201"/>
                </a:lnTo>
                <a:lnTo>
                  <a:pt x="167869" y="2125559"/>
                </a:lnTo>
                <a:lnTo>
                  <a:pt x="207058" y="2151107"/>
                </a:lnTo>
                <a:lnTo>
                  <a:pt x="247104" y="2175775"/>
                </a:lnTo>
                <a:lnTo>
                  <a:pt x="288044" y="2199493"/>
                </a:lnTo>
                <a:lnTo>
                  <a:pt x="329917" y="2222189"/>
                </a:lnTo>
                <a:lnTo>
                  <a:pt x="372760" y="2243795"/>
                </a:lnTo>
                <a:lnTo>
                  <a:pt x="416612" y="2264240"/>
                </a:lnTo>
                <a:lnTo>
                  <a:pt x="461511" y="2283452"/>
                </a:lnTo>
                <a:lnTo>
                  <a:pt x="507494" y="2301363"/>
                </a:lnTo>
                <a:lnTo>
                  <a:pt x="554600" y="2317902"/>
                </a:lnTo>
                <a:lnTo>
                  <a:pt x="602867" y="2332998"/>
                </a:lnTo>
                <a:lnTo>
                  <a:pt x="652332" y="2346582"/>
                </a:lnTo>
                <a:lnTo>
                  <a:pt x="703034" y="2358582"/>
                </a:lnTo>
                <a:lnTo>
                  <a:pt x="755010" y="2368929"/>
                </a:lnTo>
                <a:lnTo>
                  <a:pt x="808300" y="2377552"/>
                </a:lnTo>
                <a:lnTo>
                  <a:pt x="862940" y="2384382"/>
                </a:lnTo>
                <a:lnTo>
                  <a:pt x="918969" y="2389347"/>
                </a:lnTo>
                <a:lnTo>
                  <a:pt x="976425" y="2392378"/>
                </a:lnTo>
                <a:lnTo>
                  <a:pt x="1035345" y="2393403"/>
                </a:lnTo>
                <a:lnTo>
                  <a:pt x="1091219" y="2392586"/>
                </a:lnTo>
                <a:lnTo>
                  <a:pt x="1146356" y="2390165"/>
                </a:lnTo>
                <a:lnTo>
                  <a:pt x="1200755" y="2386189"/>
                </a:lnTo>
                <a:lnTo>
                  <a:pt x="1254414" y="2380705"/>
                </a:lnTo>
                <a:lnTo>
                  <a:pt x="1307329" y="2373762"/>
                </a:lnTo>
                <a:lnTo>
                  <a:pt x="1359499" y="2365406"/>
                </a:lnTo>
                <a:lnTo>
                  <a:pt x="1410923" y="2355686"/>
                </a:lnTo>
                <a:lnTo>
                  <a:pt x="1461596" y="2344650"/>
                </a:lnTo>
                <a:lnTo>
                  <a:pt x="1511517" y="2332345"/>
                </a:lnTo>
                <a:lnTo>
                  <a:pt x="1560685" y="2318820"/>
                </a:lnTo>
                <a:lnTo>
                  <a:pt x="1609096" y="2304121"/>
                </a:lnTo>
                <a:lnTo>
                  <a:pt x="1656748" y="2288297"/>
                </a:lnTo>
                <a:lnTo>
                  <a:pt x="1703639" y="2271396"/>
                </a:lnTo>
                <a:lnTo>
                  <a:pt x="1749767" y="2253465"/>
                </a:lnTo>
                <a:lnTo>
                  <a:pt x="1795129" y="2234552"/>
                </a:lnTo>
                <a:lnTo>
                  <a:pt x="1839724" y="2214705"/>
                </a:lnTo>
                <a:lnTo>
                  <a:pt x="1883549" y="2193972"/>
                </a:lnTo>
                <a:lnTo>
                  <a:pt x="1926601" y="2172400"/>
                </a:lnTo>
                <a:lnTo>
                  <a:pt x="1968879" y="2150038"/>
                </a:lnTo>
                <a:lnTo>
                  <a:pt x="2010380" y="2126933"/>
                </a:lnTo>
                <a:lnTo>
                  <a:pt x="2051102" y="2103133"/>
                </a:lnTo>
                <a:lnTo>
                  <a:pt x="2091042" y="2078685"/>
                </a:lnTo>
                <a:lnTo>
                  <a:pt x="2130199" y="2053639"/>
                </a:lnTo>
                <a:lnTo>
                  <a:pt x="2168571" y="2028040"/>
                </a:lnTo>
                <a:lnTo>
                  <a:pt x="2206154" y="2001938"/>
                </a:lnTo>
                <a:lnTo>
                  <a:pt x="2242946" y="1975379"/>
                </a:lnTo>
                <a:lnTo>
                  <a:pt x="2278946" y="1948412"/>
                </a:lnTo>
                <a:lnTo>
                  <a:pt x="2314151" y="1921085"/>
                </a:lnTo>
                <a:lnTo>
                  <a:pt x="2348559" y="1893445"/>
                </a:lnTo>
                <a:lnTo>
                  <a:pt x="2382168" y="1865541"/>
                </a:lnTo>
                <a:lnTo>
                  <a:pt x="2382168" y="3276727"/>
                </a:lnTo>
                <a:lnTo>
                  <a:pt x="3357528" y="2217724"/>
                </a:lnTo>
                <a:lnTo>
                  <a:pt x="3357528" y="0"/>
                </a:lnTo>
                <a:lnTo>
                  <a:pt x="1250407" y="0"/>
                </a:lnTo>
              </a:path>
            </a:pathLst>
          </a:custGeom>
          <a:ln w="26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216357"/>
            <a:ext cx="2091689" cy="927735"/>
          </a:xfrm>
          <a:custGeom>
            <a:avLst/>
            <a:gdLst/>
            <a:ahLst/>
            <a:cxnLst/>
            <a:rect l="l" t="t" r="r" b="b"/>
            <a:pathLst>
              <a:path w="2091689" h="927734">
                <a:moveTo>
                  <a:pt x="2091312" y="927642"/>
                </a:moveTo>
                <a:lnTo>
                  <a:pt x="2091312" y="44634"/>
                </a:lnTo>
                <a:lnTo>
                  <a:pt x="2053880" y="60148"/>
                </a:lnTo>
                <a:lnTo>
                  <a:pt x="2014507" y="75969"/>
                </a:lnTo>
                <a:lnTo>
                  <a:pt x="1973332" y="91989"/>
                </a:lnTo>
                <a:lnTo>
                  <a:pt x="1930494" y="108098"/>
                </a:lnTo>
                <a:lnTo>
                  <a:pt x="1886131" y="124188"/>
                </a:lnTo>
                <a:lnTo>
                  <a:pt x="1840382" y="140148"/>
                </a:lnTo>
                <a:lnTo>
                  <a:pt x="1793385" y="155870"/>
                </a:lnTo>
                <a:lnTo>
                  <a:pt x="1745278" y="171245"/>
                </a:lnTo>
                <a:lnTo>
                  <a:pt x="1696200" y="186163"/>
                </a:lnTo>
                <a:lnTo>
                  <a:pt x="1646289" y="200515"/>
                </a:lnTo>
                <a:lnTo>
                  <a:pt x="1595684" y="214192"/>
                </a:lnTo>
                <a:lnTo>
                  <a:pt x="1544523" y="227085"/>
                </a:lnTo>
                <a:lnTo>
                  <a:pt x="1492945" y="239084"/>
                </a:lnTo>
                <a:lnTo>
                  <a:pt x="1441087" y="250080"/>
                </a:lnTo>
                <a:lnTo>
                  <a:pt x="1389089" y="259965"/>
                </a:lnTo>
                <a:lnTo>
                  <a:pt x="1337089" y="268629"/>
                </a:lnTo>
                <a:lnTo>
                  <a:pt x="1285226" y="275962"/>
                </a:lnTo>
                <a:lnTo>
                  <a:pt x="1233637" y="281855"/>
                </a:lnTo>
                <a:lnTo>
                  <a:pt x="1182461" y="286200"/>
                </a:lnTo>
                <a:lnTo>
                  <a:pt x="1131837" y="288887"/>
                </a:lnTo>
                <a:lnTo>
                  <a:pt x="1081904" y="289807"/>
                </a:lnTo>
                <a:lnTo>
                  <a:pt x="1014083" y="289046"/>
                </a:lnTo>
                <a:lnTo>
                  <a:pt x="948360" y="286787"/>
                </a:lnTo>
                <a:lnTo>
                  <a:pt x="884674" y="283070"/>
                </a:lnTo>
                <a:lnTo>
                  <a:pt x="822964" y="277934"/>
                </a:lnTo>
                <a:lnTo>
                  <a:pt x="763170" y="271418"/>
                </a:lnTo>
                <a:lnTo>
                  <a:pt x="705230" y="263561"/>
                </a:lnTo>
                <a:lnTo>
                  <a:pt x="649084" y="254402"/>
                </a:lnTo>
                <a:lnTo>
                  <a:pt x="594671" y="243981"/>
                </a:lnTo>
                <a:lnTo>
                  <a:pt x="541930" y="232336"/>
                </a:lnTo>
                <a:lnTo>
                  <a:pt x="490800" y="219506"/>
                </a:lnTo>
                <a:lnTo>
                  <a:pt x="441221" y="205531"/>
                </a:lnTo>
                <a:lnTo>
                  <a:pt x="393131" y="190449"/>
                </a:lnTo>
                <a:lnTo>
                  <a:pt x="346470" y="174300"/>
                </a:lnTo>
                <a:lnTo>
                  <a:pt x="301177" y="157123"/>
                </a:lnTo>
                <a:lnTo>
                  <a:pt x="257191" y="138957"/>
                </a:lnTo>
                <a:lnTo>
                  <a:pt x="214452" y="119841"/>
                </a:lnTo>
                <a:lnTo>
                  <a:pt x="172898" y="99813"/>
                </a:lnTo>
                <a:lnTo>
                  <a:pt x="132469" y="78914"/>
                </a:lnTo>
                <a:lnTo>
                  <a:pt x="93104" y="57182"/>
                </a:lnTo>
                <a:lnTo>
                  <a:pt x="54741" y="34656"/>
                </a:lnTo>
                <a:lnTo>
                  <a:pt x="17322" y="11375"/>
                </a:lnTo>
                <a:lnTo>
                  <a:pt x="0" y="0"/>
                </a:lnTo>
              </a:path>
            </a:pathLst>
          </a:custGeom>
          <a:ln w="26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21300000">
            <a:off x="9655835" y="6335258"/>
            <a:ext cx="4690769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20"/>
              </a:lnSpc>
            </a:pPr>
            <a:r>
              <a:rPr sz="4800" i="1" spc="-425" dirty="0">
                <a:solidFill>
                  <a:srgbClr val="FFFFFF"/>
                </a:solidFill>
                <a:latin typeface="Cambria"/>
                <a:cs typeface="Cambria"/>
              </a:rPr>
              <a:t>Vi </a:t>
            </a:r>
            <a:r>
              <a:rPr sz="4800" i="1" spc="-515" dirty="0">
                <a:solidFill>
                  <a:srgbClr val="FFFFFF"/>
                </a:solidFill>
                <a:latin typeface="Cambria"/>
                <a:cs typeface="Cambria"/>
              </a:rPr>
              <a:t>strækker </a:t>
            </a:r>
            <a:r>
              <a:rPr sz="4800" i="1" spc="-530" dirty="0">
                <a:solidFill>
                  <a:srgbClr val="FFFFFF"/>
                </a:solidFill>
                <a:latin typeface="Cambria"/>
                <a:cs typeface="Cambria"/>
              </a:rPr>
              <a:t>os</a:t>
            </a:r>
            <a:r>
              <a:rPr sz="4800" i="1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800" i="1" spc="-450" dirty="0">
                <a:solidFill>
                  <a:srgbClr val="FFFFFF"/>
                </a:solidFill>
                <a:latin typeface="Cambria"/>
                <a:cs typeface="Cambria"/>
              </a:rPr>
              <a:t>længere</a:t>
            </a:r>
            <a:endParaRPr sz="48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 rot="21300000">
            <a:off x="10507852" y="6979149"/>
            <a:ext cx="3076368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20"/>
              </a:lnSpc>
            </a:pPr>
            <a:r>
              <a:rPr sz="4800" i="1" spc="-44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4800" i="1" spc="-33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4800" i="1" spc="-400" dirty="0">
                <a:solidFill>
                  <a:srgbClr val="FFFFFF"/>
                </a:solidFill>
                <a:latin typeface="Cambria"/>
                <a:cs typeface="Cambria"/>
              </a:rPr>
              <a:t>give</a:t>
            </a:r>
            <a:r>
              <a:rPr sz="4800" i="1" spc="-2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800" i="1" spc="-254" dirty="0">
                <a:solidFill>
                  <a:srgbClr val="FFFFFF"/>
                </a:solidFill>
                <a:latin typeface="Cambria"/>
                <a:cs typeface="Cambria"/>
              </a:rPr>
              <a:t>dig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 rot="21300000">
            <a:off x="10354764" y="7623039"/>
            <a:ext cx="3471847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20"/>
              </a:lnSpc>
            </a:pPr>
            <a:r>
              <a:rPr sz="4800" i="1" spc="-500" dirty="0">
                <a:solidFill>
                  <a:srgbClr val="FFFFFF"/>
                </a:solidFill>
                <a:latin typeface="Cambria"/>
                <a:cs typeface="Cambria"/>
              </a:rPr>
              <a:t>grøn </a:t>
            </a:r>
            <a:r>
              <a:rPr sz="4800" i="1" spc="-390" dirty="0">
                <a:solidFill>
                  <a:srgbClr val="FFFFFF"/>
                </a:solidFill>
                <a:latin typeface="Cambria"/>
                <a:cs typeface="Cambria"/>
              </a:rPr>
              <a:t>fjernvarme</a:t>
            </a:r>
            <a:endParaRPr sz="4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1477328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Fjernvarmeanlæg </a:t>
            </a:r>
            <a:br>
              <a:rPr lang="da-DK" sz="4800" dirty="0">
                <a:solidFill>
                  <a:schemeClr val="tx1"/>
                </a:solidFill>
              </a:rPr>
            </a:br>
            <a:r>
              <a:rPr lang="da-DK" sz="4800" dirty="0">
                <a:solidFill>
                  <a:schemeClr val="tx1"/>
                </a:solidFill>
              </a:rPr>
              <a:t>  -	du vælger selv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981200"/>
            <a:ext cx="13335067" cy="8771632"/>
          </a:xfrm>
        </p:spPr>
        <p:txBody>
          <a:bodyPr/>
          <a:lstStyle/>
          <a:p>
            <a:r>
              <a:rPr lang="da-DK" sz="3200" b="1" dirty="0"/>
              <a:t>Ved tilslutning til fjernvarmen skal du have udskiftet dit nuværende varmeanlæg og varmtvandsbeholder med et nyt fjernvarmeanlæg med indbygget vandvarmer.</a:t>
            </a:r>
          </a:p>
          <a:p>
            <a:endParaRPr lang="da-DK" sz="3200" b="1" dirty="0">
              <a:solidFill>
                <a:srgbClr val="00B050"/>
              </a:solidFill>
            </a:endParaRPr>
          </a:p>
          <a:p>
            <a:r>
              <a:rPr lang="da-DK" sz="3200" b="1" i="1" u="sng" dirty="0"/>
              <a:t>Anlægget fylder kun 80 x 53 x 38 cm</a:t>
            </a:r>
          </a:p>
          <a:p>
            <a:endParaRPr lang="da-DK" sz="3200" b="1" dirty="0">
              <a:solidFill>
                <a:srgbClr val="00B050"/>
              </a:solidFill>
            </a:endParaRPr>
          </a:p>
          <a:p>
            <a:r>
              <a:rPr lang="da-DK" sz="3200" b="1" dirty="0">
                <a:solidFill>
                  <a:srgbClr val="00B050"/>
                </a:solidFill>
              </a:rPr>
              <a:t>Du vælger selv, om du</a:t>
            </a:r>
          </a:p>
          <a:p>
            <a:endParaRPr lang="da-DK" sz="3200" b="1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>
                <a:solidFill>
                  <a:srgbClr val="00B050"/>
                </a:solidFill>
              </a:rPr>
              <a:t>ønsker vores abonnementsordning på</a:t>
            </a:r>
          </a:p>
          <a:p>
            <a:r>
              <a:rPr lang="da-DK" sz="3200" b="1" dirty="0">
                <a:solidFill>
                  <a:srgbClr val="00B050"/>
                </a:solidFill>
              </a:rPr>
              <a:t>     et fjernvarmeanlæg</a:t>
            </a:r>
          </a:p>
          <a:p>
            <a:r>
              <a:rPr lang="da-DK" sz="3200" b="1" dirty="0">
                <a:solidFill>
                  <a:srgbClr val="00B050"/>
                </a:solidFill>
              </a:rPr>
              <a:t>     eller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>
                <a:solidFill>
                  <a:srgbClr val="00B050"/>
                </a:solidFill>
              </a:rPr>
              <a:t>selv køber et fjernvarmeanlæg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>
              <a:solidFill>
                <a:srgbClr val="00B050"/>
              </a:solidFill>
            </a:endParaRPr>
          </a:p>
          <a:p>
            <a:endParaRPr lang="da-DK" sz="3200" b="1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6D8C956-7A74-4129-B5DA-75A99FDC6F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6304" y="3031520"/>
            <a:ext cx="5340559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4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1477328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Fjernvarmeanlæg </a:t>
            </a:r>
            <a:br>
              <a:rPr lang="da-DK" sz="4800" dirty="0">
                <a:solidFill>
                  <a:schemeClr val="tx1"/>
                </a:solidFill>
              </a:rPr>
            </a:br>
            <a:r>
              <a:rPr lang="da-DK" sz="4800" dirty="0">
                <a:solidFill>
                  <a:schemeClr val="tx1"/>
                </a:solidFill>
              </a:rPr>
              <a:t>  -	du vælger selv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905000"/>
            <a:ext cx="13335067" cy="11233845"/>
          </a:xfrm>
        </p:spPr>
        <p:txBody>
          <a:bodyPr/>
          <a:lstStyle/>
          <a:p>
            <a:endParaRPr lang="da-DK" sz="3200" b="1" dirty="0">
              <a:solidFill>
                <a:srgbClr val="00B050"/>
              </a:solidFill>
            </a:endParaRPr>
          </a:p>
          <a:p>
            <a:r>
              <a:rPr lang="da-DK" sz="3200" b="1" dirty="0">
                <a:solidFill>
                  <a:srgbClr val="00B050"/>
                </a:solidFill>
              </a:rPr>
              <a:t>Abonnement på fjernvarmeanlæg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vi sørger for det hele, - også at nedtage dit gamle fyr. Ingen startomkostninger, da alle udgifter til installation, vedligeholdelse, materialer og reparation i 20 år er med i abonnementet.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r>
              <a:rPr lang="da-DK" sz="3200" b="1" dirty="0">
                <a:solidFill>
                  <a:srgbClr val="00B050"/>
                </a:solidFill>
              </a:rPr>
              <a:t>Hvordan: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du underskriver tilslutningsaftalen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du booker et besøg af vores VVS-installatør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du får en pris og oversigt over, hvad der laves hos dig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du underskriver en aftale om et fjernvarmeanlæg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vi installerer anlægget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vi sørger for vedligehold, og at det kører optimalt.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14" name="Billede 13" descr="Et billede, der indeholder tekst, elektronik, højttaler, æske&#10;&#10;Automatisk genereret beskrivelse">
            <a:extLst>
              <a:ext uri="{FF2B5EF4-FFF2-40B4-BE49-F238E27FC236}">
                <a16:creationId xmlns:a16="http://schemas.microsoft.com/office/drawing/2014/main" id="{F72B8DD8-CE13-4C53-A1D6-D7A98FB20B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40" y="299319"/>
            <a:ext cx="1902058" cy="2527302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1C947076-39A2-40E7-9907-55C7B0A52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9121" y="4219691"/>
            <a:ext cx="2859741" cy="43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1477328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Fjernvarmeanlæg </a:t>
            </a:r>
            <a:br>
              <a:rPr lang="da-DK" sz="4800" dirty="0">
                <a:solidFill>
                  <a:schemeClr val="tx1"/>
                </a:solidFill>
              </a:rPr>
            </a:br>
            <a:r>
              <a:rPr lang="da-DK" sz="4800" dirty="0">
                <a:solidFill>
                  <a:schemeClr val="tx1"/>
                </a:solidFill>
              </a:rPr>
              <a:t>  -	du vælger selv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905000"/>
            <a:ext cx="13335067" cy="10248960"/>
          </a:xfrm>
        </p:spPr>
        <p:txBody>
          <a:bodyPr/>
          <a:lstStyle/>
          <a:p>
            <a:endParaRPr lang="da-DK" sz="3200" b="1" dirty="0">
              <a:solidFill>
                <a:srgbClr val="00B050"/>
              </a:solidFill>
            </a:endParaRPr>
          </a:p>
          <a:p>
            <a:r>
              <a:rPr lang="da-DK" sz="3200" b="1" dirty="0">
                <a:solidFill>
                  <a:srgbClr val="00B050"/>
                </a:solidFill>
              </a:rPr>
              <a:t>Køb fjernvarmeanlæg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du køber selv dit eget fjernvarmeanlæg og står selv for alle udgifter til installation, vedligeholdelse og reparation og nedtagning af gammelt fyr.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r>
              <a:rPr lang="da-DK" sz="3200" b="1" dirty="0">
                <a:solidFill>
                  <a:srgbClr val="00B050"/>
                </a:solidFill>
              </a:rPr>
              <a:t>Hvordan: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du laver selv en aftale med en VVS-installatør, der skal være autoriseret for at udføre arbejdet lovligt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vi syner anlægget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du har mulighed for at låne til køb af fjernvarmeanlæg hos VEKS.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18" name="Billede 17" descr="Et billede, der indeholder tekst, elektronik, højttaler, æske&#10;&#10;Automatisk genereret beskrivelse">
            <a:extLst>
              <a:ext uri="{FF2B5EF4-FFF2-40B4-BE49-F238E27FC236}">
                <a16:creationId xmlns:a16="http://schemas.microsoft.com/office/drawing/2014/main" id="{7588EAE7-4CDE-482E-91D0-4152C5807B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40" y="299319"/>
            <a:ext cx="1902058" cy="252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Fjernvarmeanlæg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52300" y="1368141"/>
            <a:ext cx="13335067" cy="6463308"/>
          </a:xfrm>
        </p:spPr>
        <p:txBody>
          <a:bodyPr/>
          <a:lstStyle/>
          <a:p>
            <a:r>
              <a:rPr lang="da-DK" sz="3200" b="1" dirty="0"/>
              <a:t>Hvis du vil se og høre mere om fjernvarmeanlægget, så kig forbi i vores udstillingsvogn</a:t>
            </a:r>
          </a:p>
          <a:p>
            <a:endParaRPr lang="da-DK" sz="10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Nærmere information, om hvornår vi er i jeres område, følger</a:t>
            </a: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14" name="Billede 13" descr="Et billede, der indeholder tekst, udendørs, jord, påhængsvogn&#10;&#10;Automatisk genereret beskrivelse">
            <a:extLst>
              <a:ext uri="{FF2B5EF4-FFF2-40B4-BE49-F238E27FC236}">
                <a16:creationId xmlns:a16="http://schemas.microsoft.com/office/drawing/2014/main" id="{5D533E55-B7CA-412E-AA66-2FC2AA8366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8" y="3224829"/>
            <a:ext cx="3751849" cy="5003434"/>
          </a:xfrm>
          <a:prstGeom prst="rect">
            <a:avLst/>
          </a:prstGeom>
        </p:spPr>
      </p:pic>
      <p:pic>
        <p:nvPicPr>
          <p:cNvPr id="18" name="Billede 1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C1178F8-BC22-406E-BAB6-914639A752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0802" y="3836454"/>
            <a:ext cx="5003434" cy="3752575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EDAB3A72-4997-47AC-A937-0C42417D1E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21" y="5057737"/>
            <a:ext cx="5797534" cy="31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Afkobling gas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905000"/>
            <a:ext cx="13335067" cy="9264075"/>
          </a:xfrm>
        </p:spPr>
        <p:txBody>
          <a:bodyPr/>
          <a:lstStyle/>
          <a:p>
            <a:r>
              <a:rPr lang="da-DK" sz="3200" b="1" dirty="0"/>
              <a:t>Du skal </a:t>
            </a:r>
            <a:r>
              <a:rPr lang="da-DK" sz="3200" b="1" i="1" u="sng" dirty="0"/>
              <a:t>ikke</a:t>
            </a:r>
            <a:r>
              <a:rPr lang="da-DK" sz="3200" b="1" u="sng" dirty="0"/>
              <a:t> </a:t>
            </a:r>
            <a:r>
              <a:rPr lang="da-DK" sz="3200" b="1" dirty="0"/>
              <a:t>betale for afkobling af gas -  et gebyr på 8.200 kr.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Vi koordinerer med </a:t>
            </a:r>
            <a:r>
              <a:rPr lang="da-DK" sz="3200" b="1" i="1" dirty="0" err="1"/>
              <a:t>Evida</a:t>
            </a:r>
            <a:r>
              <a:rPr lang="da-DK" sz="3200" b="1" i="1" dirty="0"/>
              <a:t> om afkoblingsgebyret betales af en statslig pulje eller af 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r>
              <a:rPr lang="da-DK" sz="3200" b="1" dirty="0"/>
              <a:t>Men du skal </a:t>
            </a:r>
            <a:r>
              <a:rPr lang="da-DK" sz="3200" b="1" i="1" u="sng" dirty="0"/>
              <a:t>selv</a:t>
            </a:r>
            <a:r>
              <a:rPr lang="da-DK" sz="3200" b="1" dirty="0"/>
              <a:t> afmelde din gasforsyning elektronisk på</a:t>
            </a:r>
          </a:p>
          <a:p>
            <a:r>
              <a:rPr lang="da-DK" sz="3200" b="1" dirty="0"/>
              <a:t>Mit </a:t>
            </a:r>
            <a:r>
              <a:rPr lang="da-DK" sz="3200" b="1" dirty="0" err="1"/>
              <a:t>Evida</a:t>
            </a:r>
            <a:r>
              <a:rPr lang="da-DK" sz="3200" b="1" dirty="0"/>
              <a:t> (https://selvbetjening.evida.dk)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58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Muligheder for tilskud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905000"/>
            <a:ext cx="13335067" cy="8279190"/>
          </a:xfrm>
        </p:spPr>
        <p:txBody>
          <a:bodyPr/>
          <a:lstStyle/>
          <a:p>
            <a:endParaRPr lang="da-DK" sz="3200" b="1" dirty="0"/>
          </a:p>
          <a:p>
            <a:r>
              <a:rPr lang="da-DK" sz="3200" b="1" dirty="0"/>
              <a:t>Du kan stadig søge tilskud fra Bygningspuljen til energisparende tiltag, men du kan ikke få tilskud til en varmepumpe, da du har mulighed for at få fjernvarme.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i="1" dirty="0"/>
              <a:t>Du kan få flere oplysninger på SparEnergi.dk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BAAD516-2D1B-489E-9652-1061805EFC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9295" y="4539641"/>
            <a:ext cx="5204824" cy="18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>
                <a:solidFill>
                  <a:schemeClr val="tx1"/>
                </a:solidFill>
              </a:rPr>
              <a:t>Processen</a:t>
            </a:r>
            <a:endParaRPr lang="da-DK" sz="4800" dirty="0">
              <a:solidFill>
                <a:schemeClr val="tx1"/>
              </a:solidFill>
            </a:endParaRP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905000"/>
            <a:ext cx="13335067" cy="12218730"/>
          </a:xfrm>
        </p:spPr>
        <p:txBody>
          <a:bodyPr/>
          <a:lstStyle/>
          <a:p>
            <a:r>
              <a:rPr lang="da-DK" sz="3200" b="1" dirty="0"/>
              <a:t>Ønsker du fjernvarme skal du:</a:t>
            </a:r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Underskrive en tilslutningsaftale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Vi kontakter dig, når vi skal grave på din grund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Vi aftaler med dig, hvor der skal graves og den</a:t>
            </a:r>
          </a:p>
          <a:p>
            <a:pPr>
              <a:tabLst>
                <a:tab pos="450850" algn="l"/>
              </a:tabLst>
            </a:pPr>
            <a:r>
              <a:rPr lang="da-DK" sz="3200" b="1" dirty="0"/>
              <a:t>	videre proces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Vores entreprenør graver og retablerer til samme</a:t>
            </a:r>
          </a:p>
          <a:p>
            <a:pPr>
              <a:tabLst>
                <a:tab pos="450850" algn="l"/>
              </a:tabLst>
            </a:pPr>
            <a:r>
              <a:rPr lang="da-DK" sz="3200" b="1" dirty="0"/>
              <a:t> 	stand som før</a:t>
            </a:r>
          </a:p>
          <a:p>
            <a:endParaRPr lang="da-DK" sz="3200" b="1" i="1" dirty="0">
              <a:solidFill>
                <a:srgbClr val="00B05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22" name="Billede 21" descr="Et billede, der indeholder udendørs, træ, jord, græs&#10;&#10;Automatisk genereret beskrivelse">
            <a:extLst>
              <a:ext uri="{FF2B5EF4-FFF2-40B4-BE49-F238E27FC236}">
                <a16:creationId xmlns:a16="http://schemas.microsoft.com/office/drawing/2014/main" id="{8A430BAA-D274-4C13-A8D6-7CCDD41057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40" y="5049286"/>
            <a:ext cx="4565323" cy="342399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7ECA14F-BCCE-45CB-BD3B-0E806EA683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8847" y="1148565"/>
            <a:ext cx="4301319" cy="3801337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63092B6A-934B-4FDA-9B73-725629BBA0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6264" y="5363149"/>
            <a:ext cx="4419600" cy="32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4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863" y="838200"/>
            <a:ext cx="7834422" cy="747384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5" dirty="0">
                <a:solidFill>
                  <a:schemeClr val="tx1"/>
                </a:solidFill>
              </a:rPr>
              <a:t>Tak </a:t>
            </a:r>
            <a:r>
              <a:rPr spc="5" dirty="0">
                <a:solidFill>
                  <a:schemeClr val="tx1"/>
                </a:solidFill>
              </a:rPr>
              <a:t>for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5" dirty="0">
                <a:solidFill>
                  <a:schemeClr val="tx1"/>
                </a:solidFill>
              </a:rPr>
              <a:t>nu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pc="15" dirty="0">
                <a:solidFill>
                  <a:schemeClr val="tx1"/>
                </a:solidFill>
              </a:rPr>
              <a:t>og </a:t>
            </a:r>
            <a:r>
              <a:rPr spc="10" dirty="0">
                <a:solidFill>
                  <a:schemeClr val="tx1"/>
                </a:solidFill>
              </a:rPr>
              <a:t>på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5" dirty="0" err="1">
                <a:solidFill>
                  <a:schemeClr val="tx1"/>
                </a:solidFill>
              </a:rPr>
              <a:t>gensyn</a:t>
            </a:r>
            <a:r>
              <a:rPr spc="5" dirty="0">
                <a:solidFill>
                  <a:schemeClr val="tx1"/>
                </a:solidFill>
              </a:rPr>
              <a:t>!</a:t>
            </a:r>
            <a:br>
              <a:rPr lang="da-DK" spc="5" dirty="0">
                <a:solidFill>
                  <a:schemeClr val="tx1"/>
                </a:solidFill>
              </a:rPr>
            </a:br>
            <a:br>
              <a:rPr lang="da-DK" spc="5" dirty="0">
                <a:solidFill>
                  <a:schemeClr val="tx1"/>
                </a:solidFill>
              </a:rPr>
            </a:br>
            <a:r>
              <a:rPr lang="da-DK" sz="3200" spc="5" dirty="0">
                <a:solidFill>
                  <a:schemeClr val="tx1"/>
                </a:solidFill>
              </a:rPr>
              <a:t>	Har du spørgsmål til os, så</a:t>
            </a:r>
            <a:br>
              <a:rPr lang="da-DK" sz="3200" spc="5" dirty="0">
                <a:solidFill>
                  <a:schemeClr val="tx1"/>
                </a:solidFill>
              </a:rPr>
            </a:br>
            <a:r>
              <a:rPr lang="da-DK" sz="3200" spc="5" dirty="0">
                <a:solidFill>
                  <a:schemeClr val="tx1"/>
                </a:solidFill>
              </a:rPr>
              <a:t>	ring på tlf. 43 55 30 10 	eller</a:t>
            </a:r>
            <a:br>
              <a:rPr lang="da-DK" sz="3200" spc="5" dirty="0">
                <a:solidFill>
                  <a:schemeClr val="tx1"/>
                </a:solidFill>
              </a:rPr>
            </a:br>
            <a:r>
              <a:rPr lang="da-DK" sz="3200" spc="5" dirty="0">
                <a:solidFill>
                  <a:schemeClr val="tx1"/>
                </a:solidFill>
              </a:rPr>
              <a:t>	skriv på mail htf@htf.dk</a:t>
            </a:r>
            <a:br>
              <a:rPr lang="da-DK" sz="3200" spc="5" dirty="0"/>
            </a:br>
            <a:br>
              <a:rPr lang="da-DK" sz="3200" spc="5" dirty="0"/>
            </a:br>
            <a:br>
              <a:rPr lang="da-DK" spc="5" dirty="0"/>
            </a:br>
            <a:endParaRPr spc="5" dirty="0"/>
          </a:p>
        </p:txBody>
      </p:sp>
      <p:sp>
        <p:nvSpPr>
          <p:cNvPr id="3" name="object 3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8003" y="2304008"/>
            <a:ext cx="3177997" cy="683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78003" y="2574010"/>
            <a:ext cx="1813087" cy="1752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87223" y="2573997"/>
            <a:ext cx="1358769" cy="2630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78003" y="4322660"/>
            <a:ext cx="1813087" cy="1757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87223" y="5200536"/>
            <a:ext cx="1358769" cy="26317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78003" y="6076484"/>
            <a:ext cx="1813087" cy="1755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78003" y="7828381"/>
            <a:ext cx="3168002" cy="13156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827802"/>
            <a:ext cx="1881505" cy="1399540"/>
          </a:xfrm>
          <a:custGeom>
            <a:avLst/>
            <a:gdLst/>
            <a:ahLst/>
            <a:cxnLst/>
            <a:rect l="l" t="t" r="r" b="b"/>
            <a:pathLst>
              <a:path w="1881505" h="1399540">
                <a:moveTo>
                  <a:pt x="1250407" y="0"/>
                </a:moveTo>
                <a:lnTo>
                  <a:pt x="438979" y="979881"/>
                </a:lnTo>
                <a:lnTo>
                  <a:pt x="1881089" y="979881"/>
                </a:lnTo>
                <a:lnTo>
                  <a:pt x="1850292" y="1010848"/>
                </a:lnTo>
                <a:lnTo>
                  <a:pt x="1818146" y="1041748"/>
                </a:lnTo>
                <a:lnTo>
                  <a:pt x="1784673" y="1072417"/>
                </a:lnTo>
                <a:lnTo>
                  <a:pt x="1749897" y="1102688"/>
                </a:lnTo>
                <a:lnTo>
                  <a:pt x="1713841" y="1132399"/>
                </a:lnTo>
                <a:lnTo>
                  <a:pt x="1676529" y="1161384"/>
                </a:lnTo>
                <a:lnTo>
                  <a:pt x="1637984" y="1189480"/>
                </a:lnTo>
                <a:lnTo>
                  <a:pt x="1598230" y="1216522"/>
                </a:lnTo>
                <a:lnTo>
                  <a:pt x="1557289" y="1242345"/>
                </a:lnTo>
                <a:lnTo>
                  <a:pt x="1515186" y="1266785"/>
                </a:lnTo>
                <a:lnTo>
                  <a:pt x="1471944" y="1289678"/>
                </a:lnTo>
                <a:lnTo>
                  <a:pt x="1427585" y="1310859"/>
                </a:lnTo>
                <a:lnTo>
                  <a:pt x="1382134" y="1330164"/>
                </a:lnTo>
                <a:lnTo>
                  <a:pt x="1335614" y="1347428"/>
                </a:lnTo>
                <a:lnTo>
                  <a:pt x="1288047" y="1362487"/>
                </a:lnTo>
                <a:lnTo>
                  <a:pt x="1239458" y="1375177"/>
                </a:lnTo>
                <a:lnTo>
                  <a:pt x="1189870" y="1385334"/>
                </a:lnTo>
                <a:lnTo>
                  <a:pt x="1139307" y="1392792"/>
                </a:lnTo>
                <a:lnTo>
                  <a:pt x="1087791" y="1397387"/>
                </a:lnTo>
                <a:lnTo>
                  <a:pt x="1035345" y="1398955"/>
                </a:lnTo>
                <a:lnTo>
                  <a:pt x="993498" y="1397517"/>
                </a:lnTo>
                <a:lnTo>
                  <a:pt x="953252" y="1393194"/>
                </a:lnTo>
                <a:lnTo>
                  <a:pt x="914322" y="1385973"/>
                </a:lnTo>
                <a:lnTo>
                  <a:pt x="876425" y="1375841"/>
                </a:lnTo>
                <a:lnTo>
                  <a:pt x="839278" y="1362784"/>
                </a:lnTo>
                <a:lnTo>
                  <a:pt x="802598" y="1346789"/>
                </a:lnTo>
                <a:lnTo>
                  <a:pt x="766100" y="1327843"/>
                </a:lnTo>
                <a:lnTo>
                  <a:pt x="729502" y="1305932"/>
                </a:lnTo>
                <a:lnTo>
                  <a:pt x="692519" y="1281044"/>
                </a:lnTo>
                <a:lnTo>
                  <a:pt x="654870" y="1253165"/>
                </a:lnTo>
                <a:lnTo>
                  <a:pt x="616269" y="1222281"/>
                </a:lnTo>
                <a:lnTo>
                  <a:pt x="576434" y="1188381"/>
                </a:lnTo>
                <a:lnTo>
                  <a:pt x="535081" y="1151449"/>
                </a:lnTo>
                <a:lnTo>
                  <a:pt x="491927" y="1111473"/>
                </a:lnTo>
                <a:lnTo>
                  <a:pt x="446688" y="1068440"/>
                </a:lnTo>
                <a:lnTo>
                  <a:pt x="399080" y="1022337"/>
                </a:lnTo>
                <a:lnTo>
                  <a:pt x="348821" y="973150"/>
                </a:lnTo>
                <a:lnTo>
                  <a:pt x="324199" y="948987"/>
                </a:lnTo>
                <a:lnTo>
                  <a:pt x="299216" y="924518"/>
                </a:lnTo>
                <a:lnTo>
                  <a:pt x="248082" y="874781"/>
                </a:lnTo>
                <a:lnTo>
                  <a:pt x="195259" y="824178"/>
                </a:lnTo>
                <a:lnTo>
                  <a:pt x="140586" y="772946"/>
                </a:lnTo>
                <a:lnTo>
                  <a:pt x="112504" y="747169"/>
                </a:lnTo>
                <a:lnTo>
                  <a:pt x="83899" y="721324"/>
                </a:lnTo>
                <a:lnTo>
                  <a:pt x="54751" y="695441"/>
                </a:lnTo>
                <a:lnTo>
                  <a:pt x="25038" y="669549"/>
                </a:lnTo>
                <a:lnTo>
                  <a:pt x="0" y="648168"/>
                </a:lnTo>
              </a:path>
            </a:pathLst>
          </a:custGeom>
          <a:ln w="26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827802"/>
            <a:ext cx="3357879" cy="3277235"/>
          </a:xfrm>
          <a:custGeom>
            <a:avLst/>
            <a:gdLst/>
            <a:ahLst/>
            <a:cxnLst/>
            <a:rect l="l" t="t" r="r" b="b"/>
            <a:pathLst>
              <a:path w="3357879" h="3277234">
                <a:moveTo>
                  <a:pt x="0" y="2000565"/>
                </a:moveTo>
                <a:lnTo>
                  <a:pt x="55059" y="2044337"/>
                </a:lnTo>
                <a:lnTo>
                  <a:pt x="91907" y="2072103"/>
                </a:lnTo>
                <a:lnTo>
                  <a:pt x="129498" y="2099201"/>
                </a:lnTo>
                <a:lnTo>
                  <a:pt x="167869" y="2125559"/>
                </a:lnTo>
                <a:lnTo>
                  <a:pt x="207058" y="2151107"/>
                </a:lnTo>
                <a:lnTo>
                  <a:pt x="247104" y="2175775"/>
                </a:lnTo>
                <a:lnTo>
                  <a:pt x="288044" y="2199493"/>
                </a:lnTo>
                <a:lnTo>
                  <a:pt x="329917" y="2222189"/>
                </a:lnTo>
                <a:lnTo>
                  <a:pt x="372760" y="2243795"/>
                </a:lnTo>
                <a:lnTo>
                  <a:pt x="416612" y="2264240"/>
                </a:lnTo>
                <a:lnTo>
                  <a:pt x="461511" y="2283452"/>
                </a:lnTo>
                <a:lnTo>
                  <a:pt x="507494" y="2301363"/>
                </a:lnTo>
                <a:lnTo>
                  <a:pt x="554600" y="2317902"/>
                </a:lnTo>
                <a:lnTo>
                  <a:pt x="602867" y="2332998"/>
                </a:lnTo>
                <a:lnTo>
                  <a:pt x="652332" y="2346582"/>
                </a:lnTo>
                <a:lnTo>
                  <a:pt x="703034" y="2358582"/>
                </a:lnTo>
                <a:lnTo>
                  <a:pt x="755010" y="2368929"/>
                </a:lnTo>
                <a:lnTo>
                  <a:pt x="808300" y="2377552"/>
                </a:lnTo>
                <a:lnTo>
                  <a:pt x="862940" y="2384382"/>
                </a:lnTo>
                <a:lnTo>
                  <a:pt x="918969" y="2389347"/>
                </a:lnTo>
                <a:lnTo>
                  <a:pt x="976425" y="2392378"/>
                </a:lnTo>
                <a:lnTo>
                  <a:pt x="1035345" y="2393403"/>
                </a:lnTo>
                <a:lnTo>
                  <a:pt x="1091219" y="2392586"/>
                </a:lnTo>
                <a:lnTo>
                  <a:pt x="1146356" y="2390165"/>
                </a:lnTo>
                <a:lnTo>
                  <a:pt x="1200755" y="2386189"/>
                </a:lnTo>
                <a:lnTo>
                  <a:pt x="1254414" y="2380705"/>
                </a:lnTo>
                <a:lnTo>
                  <a:pt x="1307329" y="2373762"/>
                </a:lnTo>
                <a:lnTo>
                  <a:pt x="1359499" y="2365406"/>
                </a:lnTo>
                <a:lnTo>
                  <a:pt x="1410923" y="2355686"/>
                </a:lnTo>
                <a:lnTo>
                  <a:pt x="1461596" y="2344650"/>
                </a:lnTo>
                <a:lnTo>
                  <a:pt x="1511517" y="2332345"/>
                </a:lnTo>
                <a:lnTo>
                  <a:pt x="1560685" y="2318820"/>
                </a:lnTo>
                <a:lnTo>
                  <a:pt x="1609096" y="2304121"/>
                </a:lnTo>
                <a:lnTo>
                  <a:pt x="1656748" y="2288297"/>
                </a:lnTo>
                <a:lnTo>
                  <a:pt x="1703639" y="2271396"/>
                </a:lnTo>
                <a:lnTo>
                  <a:pt x="1749767" y="2253465"/>
                </a:lnTo>
                <a:lnTo>
                  <a:pt x="1795129" y="2234552"/>
                </a:lnTo>
                <a:lnTo>
                  <a:pt x="1839724" y="2214705"/>
                </a:lnTo>
                <a:lnTo>
                  <a:pt x="1883549" y="2193972"/>
                </a:lnTo>
                <a:lnTo>
                  <a:pt x="1926601" y="2172400"/>
                </a:lnTo>
                <a:lnTo>
                  <a:pt x="1968879" y="2150038"/>
                </a:lnTo>
                <a:lnTo>
                  <a:pt x="2010380" y="2126933"/>
                </a:lnTo>
                <a:lnTo>
                  <a:pt x="2051102" y="2103133"/>
                </a:lnTo>
                <a:lnTo>
                  <a:pt x="2091042" y="2078685"/>
                </a:lnTo>
                <a:lnTo>
                  <a:pt x="2130199" y="2053639"/>
                </a:lnTo>
                <a:lnTo>
                  <a:pt x="2168571" y="2028040"/>
                </a:lnTo>
                <a:lnTo>
                  <a:pt x="2206154" y="2001938"/>
                </a:lnTo>
                <a:lnTo>
                  <a:pt x="2242946" y="1975379"/>
                </a:lnTo>
                <a:lnTo>
                  <a:pt x="2278946" y="1948412"/>
                </a:lnTo>
                <a:lnTo>
                  <a:pt x="2314151" y="1921085"/>
                </a:lnTo>
                <a:lnTo>
                  <a:pt x="2348559" y="1893445"/>
                </a:lnTo>
                <a:lnTo>
                  <a:pt x="2382168" y="1865541"/>
                </a:lnTo>
                <a:lnTo>
                  <a:pt x="2382168" y="3276727"/>
                </a:lnTo>
                <a:lnTo>
                  <a:pt x="3357528" y="2217724"/>
                </a:lnTo>
                <a:lnTo>
                  <a:pt x="3357528" y="0"/>
                </a:lnTo>
                <a:lnTo>
                  <a:pt x="1250407" y="0"/>
                </a:lnTo>
              </a:path>
            </a:pathLst>
          </a:custGeom>
          <a:ln w="26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216357"/>
            <a:ext cx="2091689" cy="927735"/>
          </a:xfrm>
          <a:custGeom>
            <a:avLst/>
            <a:gdLst/>
            <a:ahLst/>
            <a:cxnLst/>
            <a:rect l="l" t="t" r="r" b="b"/>
            <a:pathLst>
              <a:path w="2091689" h="927734">
                <a:moveTo>
                  <a:pt x="2091312" y="927642"/>
                </a:moveTo>
                <a:lnTo>
                  <a:pt x="2091312" y="44634"/>
                </a:lnTo>
                <a:lnTo>
                  <a:pt x="2053880" y="60148"/>
                </a:lnTo>
                <a:lnTo>
                  <a:pt x="2014507" y="75969"/>
                </a:lnTo>
                <a:lnTo>
                  <a:pt x="1973332" y="91989"/>
                </a:lnTo>
                <a:lnTo>
                  <a:pt x="1930494" y="108098"/>
                </a:lnTo>
                <a:lnTo>
                  <a:pt x="1886131" y="124188"/>
                </a:lnTo>
                <a:lnTo>
                  <a:pt x="1840382" y="140148"/>
                </a:lnTo>
                <a:lnTo>
                  <a:pt x="1793385" y="155870"/>
                </a:lnTo>
                <a:lnTo>
                  <a:pt x="1745278" y="171245"/>
                </a:lnTo>
                <a:lnTo>
                  <a:pt x="1696200" y="186163"/>
                </a:lnTo>
                <a:lnTo>
                  <a:pt x="1646289" y="200515"/>
                </a:lnTo>
                <a:lnTo>
                  <a:pt x="1595684" y="214192"/>
                </a:lnTo>
                <a:lnTo>
                  <a:pt x="1544523" y="227085"/>
                </a:lnTo>
                <a:lnTo>
                  <a:pt x="1492945" y="239084"/>
                </a:lnTo>
                <a:lnTo>
                  <a:pt x="1441087" y="250080"/>
                </a:lnTo>
                <a:lnTo>
                  <a:pt x="1389089" y="259965"/>
                </a:lnTo>
                <a:lnTo>
                  <a:pt x="1337089" y="268629"/>
                </a:lnTo>
                <a:lnTo>
                  <a:pt x="1285226" y="275962"/>
                </a:lnTo>
                <a:lnTo>
                  <a:pt x="1233637" y="281855"/>
                </a:lnTo>
                <a:lnTo>
                  <a:pt x="1182461" y="286200"/>
                </a:lnTo>
                <a:lnTo>
                  <a:pt x="1131837" y="288887"/>
                </a:lnTo>
                <a:lnTo>
                  <a:pt x="1081904" y="289807"/>
                </a:lnTo>
                <a:lnTo>
                  <a:pt x="1014083" y="289046"/>
                </a:lnTo>
                <a:lnTo>
                  <a:pt x="948360" y="286787"/>
                </a:lnTo>
                <a:lnTo>
                  <a:pt x="884674" y="283070"/>
                </a:lnTo>
                <a:lnTo>
                  <a:pt x="822964" y="277934"/>
                </a:lnTo>
                <a:lnTo>
                  <a:pt x="763170" y="271418"/>
                </a:lnTo>
                <a:lnTo>
                  <a:pt x="705230" y="263561"/>
                </a:lnTo>
                <a:lnTo>
                  <a:pt x="649084" y="254402"/>
                </a:lnTo>
                <a:lnTo>
                  <a:pt x="594671" y="243981"/>
                </a:lnTo>
                <a:lnTo>
                  <a:pt x="541930" y="232336"/>
                </a:lnTo>
                <a:lnTo>
                  <a:pt x="490800" y="219506"/>
                </a:lnTo>
                <a:lnTo>
                  <a:pt x="441221" y="205531"/>
                </a:lnTo>
                <a:lnTo>
                  <a:pt x="393131" y="190449"/>
                </a:lnTo>
                <a:lnTo>
                  <a:pt x="346470" y="174300"/>
                </a:lnTo>
                <a:lnTo>
                  <a:pt x="301177" y="157123"/>
                </a:lnTo>
                <a:lnTo>
                  <a:pt x="257191" y="138957"/>
                </a:lnTo>
                <a:lnTo>
                  <a:pt x="214452" y="119841"/>
                </a:lnTo>
                <a:lnTo>
                  <a:pt x="172898" y="99813"/>
                </a:lnTo>
                <a:lnTo>
                  <a:pt x="132469" y="78914"/>
                </a:lnTo>
                <a:lnTo>
                  <a:pt x="93104" y="57182"/>
                </a:lnTo>
                <a:lnTo>
                  <a:pt x="54741" y="34656"/>
                </a:lnTo>
                <a:lnTo>
                  <a:pt x="17322" y="11375"/>
                </a:lnTo>
                <a:lnTo>
                  <a:pt x="0" y="0"/>
                </a:lnTo>
              </a:path>
            </a:pathLst>
          </a:custGeom>
          <a:ln w="26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21300000">
            <a:off x="9655835" y="6335258"/>
            <a:ext cx="4690769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20"/>
              </a:lnSpc>
            </a:pPr>
            <a:r>
              <a:rPr sz="4800" i="1" spc="-425" dirty="0">
                <a:solidFill>
                  <a:srgbClr val="FFFFFF"/>
                </a:solidFill>
                <a:latin typeface="Cambria"/>
                <a:cs typeface="Cambria"/>
              </a:rPr>
              <a:t>Vi </a:t>
            </a:r>
            <a:r>
              <a:rPr sz="4800" i="1" spc="-515" dirty="0">
                <a:solidFill>
                  <a:srgbClr val="FFFFFF"/>
                </a:solidFill>
                <a:latin typeface="Cambria"/>
                <a:cs typeface="Cambria"/>
              </a:rPr>
              <a:t>strækker </a:t>
            </a:r>
            <a:r>
              <a:rPr sz="4800" i="1" spc="-530" dirty="0">
                <a:solidFill>
                  <a:srgbClr val="FFFFFF"/>
                </a:solidFill>
                <a:latin typeface="Cambria"/>
                <a:cs typeface="Cambria"/>
              </a:rPr>
              <a:t>os</a:t>
            </a:r>
            <a:r>
              <a:rPr sz="4800" i="1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800" i="1" spc="-450" dirty="0">
                <a:solidFill>
                  <a:srgbClr val="FFFFFF"/>
                </a:solidFill>
                <a:latin typeface="Cambria"/>
                <a:cs typeface="Cambria"/>
              </a:rPr>
              <a:t>længere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 rot="21300000">
            <a:off x="10507852" y="6979149"/>
            <a:ext cx="3076368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20"/>
              </a:lnSpc>
            </a:pPr>
            <a:r>
              <a:rPr sz="4800" i="1" spc="-44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4800" i="1" spc="-33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4800" i="1" spc="-400" dirty="0">
                <a:solidFill>
                  <a:srgbClr val="FFFFFF"/>
                </a:solidFill>
                <a:latin typeface="Cambria"/>
                <a:cs typeface="Cambria"/>
              </a:rPr>
              <a:t>give</a:t>
            </a:r>
            <a:r>
              <a:rPr sz="4800" i="1" spc="-2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800" i="1" spc="-254" dirty="0">
                <a:solidFill>
                  <a:srgbClr val="FFFFFF"/>
                </a:solidFill>
                <a:latin typeface="Cambria"/>
                <a:cs typeface="Cambria"/>
              </a:rPr>
              <a:t>dig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 rot="21300000">
            <a:off x="10354764" y="7623039"/>
            <a:ext cx="3471847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20"/>
              </a:lnSpc>
            </a:pPr>
            <a:r>
              <a:rPr sz="4800" i="1" spc="-500" dirty="0">
                <a:solidFill>
                  <a:srgbClr val="FFFFFF"/>
                </a:solidFill>
                <a:latin typeface="Cambria"/>
                <a:cs typeface="Cambria"/>
              </a:rPr>
              <a:t>grøn </a:t>
            </a:r>
            <a:r>
              <a:rPr sz="4800" i="1" spc="-390" dirty="0">
                <a:solidFill>
                  <a:srgbClr val="FFFFFF"/>
                </a:solidFill>
                <a:latin typeface="Cambria"/>
                <a:cs typeface="Cambria"/>
              </a:rPr>
              <a:t>fjernvarme</a:t>
            </a:r>
            <a:endParaRPr sz="4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Vi fortæller om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636614"/>
            <a:ext cx="13335067" cy="7593468"/>
          </a:xfrm>
        </p:spPr>
        <p:txBody>
          <a:bodyPr/>
          <a:lstStyle/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000" b="1" dirty="0"/>
              <a:t>Hvem er Høje Taastrup Fjernvarme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000" b="1" dirty="0"/>
              <a:t>Grøn fjernvarme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000" b="1" dirty="0"/>
              <a:t>Vores tilbud om fjernvarme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000" b="1" dirty="0"/>
              <a:t>Muligheden for at abonnere på et </a:t>
            </a:r>
          </a:p>
          <a:p>
            <a:pPr>
              <a:tabLst>
                <a:tab pos="450850" algn="l"/>
              </a:tabLst>
            </a:pPr>
            <a:r>
              <a:rPr lang="da-DK" sz="4000" b="1" dirty="0"/>
              <a:t>	fjernvarmeanlæg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000" b="1" dirty="0"/>
              <a:t>Processen</a:t>
            </a:r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278C43BF-EED4-4B66-937A-7C38878B16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3854" y="1378258"/>
            <a:ext cx="4749226" cy="71678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57301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Hvem er Høje Taastrup Fjernvarme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84800" y="1600200"/>
            <a:ext cx="8216984" cy="7571303"/>
          </a:xfrm>
        </p:spPr>
        <p:txBody>
          <a:bodyPr/>
          <a:lstStyle/>
          <a:p>
            <a:endParaRPr lang="da-DK" dirty="0"/>
          </a:p>
          <a:p>
            <a:r>
              <a:rPr lang="da-DK" sz="3200" b="1" dirty="0"/>
              <a:t>Forbrugerejet andelsselskab, der ejes af vores kunder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r>
              <a:rPr lang="da-DK" sz="3200" b="1" dirty="0"/>
              <a:t>Du bliver andelshaver, men forpligtes ikke økonomisk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r>
              <a:rPr lang="da-DK" sz="3200" b="1" dirty="0"/>
              <a:t>Vi kan ikke tjene penge på at levere fjernvarme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r>
              <a:rPr lang="da-DK" sz="3200" b="1" dirty="0"/>
              <a:t>Vi forsyner knap 8.000 boliger med fjernvarme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r>
              <a:rPr lang="da-DK" sz="3200" b="1" dirty="0"/>
              <a:t>Mere end 70% af varmebehovet i Høje-Taastrup </a:t>
            </a:r>
          </a:p>
          <a:p>
            <a:r>
              <a:rPr lang="da-DK" sz="3200" b="1" dirty="0"/>
              <a:t>dækkes af fjernvarme i dag.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14" name="Billede 13" descr="Et billede, der indeholder tekst, udendørs, transport, hvid&#10;&#10;Automatisk genereret beskrivelse">
            <a:extLst>
              <a:ext uri="{FF2B5EF4-FFF2-40B4-BE49-F238E27FC236}">
                <a16:creationId xmlns:a16="http://schemas.microsoft.com/office/drawing/2014/main" id="{3E79CD15-2182-4F3E-BA5D-EB6E1CCD71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" y="2743200"/>
            <a:ext cx="4645854" cy="46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7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Hvorfor fjernvarme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676400"/>
            <a:ext cx="13335067" cy="7786747"/>
          </a:xfrm>
        </p:spPr>
        <p:txBody>
          <a:bodyPr/>
          <a:lstStyle/>
          <a:p>
            <a:r>
              <a:rPr lang="da-DK" sz="3200" b="1" u="sng" dirty="0"/>
              <a:t>BAGGRUND</a:t>
            </a:r>
          </a:p>
          <a:p>
            <a:r>
              <a:rPr lang="da-DK" sz="3200" b="1" dirty="0"/>
              <a:t>Politisk Klimaaftale for energi og industri - juni 2020</a:t>
            </a:r>
          </a:p>
          <a:p>
            <a:r>
              <a:rPr lang="da-DK" sz="3200" b="1" dirty="0"/>
              <a:t>		og</a:t>
            </a:r>
          </a:p>
          <a:p>
            <a:r>
              <a:rPr lang="da-DK" sz="3200" b="1" dirty="0"/>
              <a:t>Høje-Taastrup Kommunes Klimaplan - marts 2021</a:t>
            </a:r>
          </a:p>
          <a:p>
            <a:r>
              <a:rPr lang="da-DK" sz="3200" b="1" dirty="0"/>
              <a:t>	</a:t>
            </a:r>
          </a:p>
          <a:p>
            <a:r>
              <a:rPr lang="da-DK" sz="3200" b="1" i="1" dirty="0">
                <a:solidFill>
                  <a:srgbClr val="00B050"/>
                </a:solidFill>
              </a:rPr>
              <a:t>har en målsætning om at gas og olie ikke skal bruges til boligopvarmning</a:t>
            </a:r>
            <a:r>
              <a:rPr lang="da-DK" sz="3200" b="1" dirty="0"/>
              <a:t> </a:t>
            </a:r>
          </a:p>
          <a:p>
            <a:endParaRPr lang="da-DK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a-DK" sz="3200" b="1" i="1" dirty="0">
                <a:solidFill>
                  <a:srgbClr val="00B050"/>
                </a:solidFill>
              </a:rPr>
              <a:t>	fjernvarme er en af fremtidens grønne opvarmningsformer	</a:t>
            </a:r>
          </a:p>
          <a:p>
            <a:r>
              <a:rPr lang="da-DK" sz="3200" b="1" i="1" dirty="0">
                <a:solidFill>
                  <a:srgbClr val="00B050"/>
                </a:solidFill>
              </a:rPr>
              <a:t>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a-DK" sz="3200" b="1" i="1" dirty="0">
                <a:solidFill>
                  <a:srgbClr val="00B050"/>
                </a:solidFill>
              </a:rPr>
              <a:t>	fjernvarmen er 79% CO2-neutral</a:t>
            </a:r>
          </a:p>
          <a:p>
            <a:endParaRPr lang="da-DK" sz="3200" b="1" i="1" dirty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a-DK" sz="3200" b="1" i="1" dirty="0">
                <a:solidFill>
                  <a:srgbClr val="00B050"/>
                </a:solidFill>
              </a:rPr>
              <a:t>	fjernvarme er billig, nem, sikker og giver lydløs komfort</a:t>
            </a:r>
          </a:p>
          <a:p>
            <a:r>
              <a:rPr lang="da-DK" sz="3200" b="1" i="1" dirty="0">
                <a:solidFill>
                  <a:srgbClr val="00B050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i="1" dirty="0"/>
          </a:p>
          <a:p>
            <a:endParaRPr lang="da-DK" sz="40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196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99548" y="3371770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1400" y="3632202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57301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32065" y="4895489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Hvad er fjernvarme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961606"/>
            <a:ext cx="13335067" cy="4832092"/>
          </a:xfrm>
        </p:spPr>
        <p:txBody>
          <a:bodyPr/>
          <a:lstStyle/>
          <a:p>
            <a:endParaRPr lang="da-DK" dirty="0"/>
          </a:p>
          <a:p>
            <a:r>
              <a:rPr lang="da-DK" sz="3200" b="1" dirty="0"/>
              <a:t>Vi er en del af det store</a:t>
            </a:r>
          </a:p>
          <a:p>
            <a:r>
              <a:rPr lang="da-DK" sz="3200" b="1" dirty="0"/>
              <a:t>fjernvarmesystem i </a:t>
            </a:r>
          </a:p>
          <a:p>
            <a:r>
              <a:rPr lang="da-DK" sz="3200" b="1" dirty="0"/>
              <a:t>hovedstadsområdet</a:t>
            </a:r>
          </a:p>
          <a:p>
            <a:endParaRPr lang="da-DK" sz="3200" b="1" i="1" dirty="0">
              <a:solidFill>
                <a:srgbClr val="00B050"/>
              </a:solidFill>
            </a:endParaRPr>
          </a:p>
          <a:p>
            <a:r>
              <a:rPr lang="da-DK" sz="3200" b="1" dirty="0"/>
              <a:t>Fjernvarme laves på </a:t>
            </a:r>
          </a:p>
          <a:p>
            <a:r>
              <a:rPr lang="da-DK" sz="3200" b="1" dirty="0"/>
              <a:t>forskellige energikilder</a:t>
            </a:r>
          </a:p>
          <a:p>
            <a:endParaRPr lang="da-DK" sz="4000" b="1" dirty="0"/>
          </a:p>
          <a:p>
            <a:r>
              <a:rPr lang="da-DK" sz="3200" b="1" dirty="0"/>
              <a:t>Derfor stor forsynings-</a:t>
            </a:r>
          </a:p>
          <a:p>
            <a:r>
              <a:rPr lang="da-DK" sz="3200" b="1" dirty="0"/>
              <a:t>sikkerhed og stabile priser</a:t>
            </a:r>
          </a:p>
        </p:txBody>
      </p:sp>
      <p:pic>
        <p:nvPicPr>
          <p:cNvPr id="18" name="Billede 3">
            <a:extLst>
              <a:ext uri="{FF2B5EF4-FFF2-40B4-BE49-F238E27FC236}">
                <a16:creationId xmlns:a16="http://schemas.microsoft.com/office/drawing/2014/main" id="{16266859-3494-4184-A79F-2DAE48FA50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44" y="1672152"/>
            <a:ext cx="9052651" cy="65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30916" y="2186195"/>
            <a:ext cx="14150648" cy="70823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Hvordan produceres fjernvarmen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559510"/>
            <a:ext cx="13335067" cy="5454581"/>
          </a:xfrm>
        </p:spPr>
        <p:txBody>
          <a:bodyPr/>
          <a:lstStyle/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90% af varmen produceres sammen med el på bæredygtig biomasse på kraftvarmeværker eller på affaldsforbrændingsanlæg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10% af varmen produceres på lokale varmepumpeanlæg, der udnytter grundvand og overskudsvarme, - ligesom vi også har et solvarmeanlæg i Fløng </a:t>
            </a:r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28" name="Billede 27" descr="Et billede, der indeholder himmel, udendørs, natur, sky&#10;&#10;Automatisk genereret beskrivelse">
            <a:extLst>
              <a:ext uri="{FF2B5EF4-FFF2-40B4-BE49-F238E27FC236}">
                <a16:creationId xmlns:a16="http://schemas.microsoft.com/office/drawing/2014/main" id="{BB6233FC-E896-4667-B791-6B6023035D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5183852"/>
            <a:ext cx="3167151" cy="2111434"/>
          </a:xfrm>
          <a:prstGeom prst="rect">
            <a:avLst/>
          </a:prstGeom>
        </p:spPr>
      </p:pic>
      <p:pic>
        <p:nvPicPr>
          <p:cNvPr id="30" name="Billede 29" descr="Et billede, der indeholder tekst, natur, sky&#10;&#10;Automatisk genereret beskrivelse">
            <a:extLst>
              <a:ext uri="{FF2B5EF4-FFF2-40B4-BE49-F238E27FC236}">
                <a16:creationId xmlns:a16="http://schemas.microsoft.com/office/drawing/2014/main" id="{BD187517-44F6-4E44-AF6E-CB062ADB32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35" y="5568365"/>
            <a:ext cx="4594531" cy="2572937"/>
          </a:xfrm>
          <a:prstGeom prst="rect">
            <a:avLst/>
          </a:prstGeom>
        </p:spPr>
      </p:pic>
      <p:pic>
        <p:nvPicPr>
          <p:cNvPr id="32" name="Billede 31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2D033385-0C2E-4C96-A761-5D36A7ED11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99" y="5334000"/>
            <a:ext cx="3938776" cy="2636701"/>
          </a:xfrm>
          <a:prstGeom prst="rect">
            <a:avLst/>
          </a:prstGeom>
        </p:spPr>
      </p:pic>
      <p:pic>
        <p:nvPicPr>
          <p:cNvPr id="34" name="Billede 33" descr="Et billede, der indeholder indendørs, motor&#10;&#10;Automatisk genereret beskrivelse">
            <a:extLst>
              <a:ext uri="{FF2B5EF4-FFF2-40B4-BE49-F238E27FC236}">
                <a16:creationId xmlns:a16="http://schemas.microsoft.com/office/drawing/2014/main" id="{72C6E6A1-D35B-42D8-84A7-7DDB7585E9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519" y="5589984"/>
            <a:ext cx="4173686" cy="23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30916" y="2186195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1477328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Du sparer 3,2 tons CO2 ved at skifte fra gas til fjernvarme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905000"/>
            <a:ext cx="13335067" cy="8063746"/>
          </a:xfrm>
        </p:spPr>
        <p:txBody>
          <a:bodyPr/>
          <a:lstStyle/>
          <a:p>
            <a:endParaRPr lang="da-DK" dirty="0"/>
          </a:p>
          <a:p>
            <a:r>
              <a:rPr lang="da-DK" sz="3200" b="1" dirty="0"/>
              <a:t>Eller </a:t>
            </a:r>
          </a:p>
          <a:p>
            <a:r>
              <a:rPr lang="da-DK" sz="3200" b="1" dirty="0"/>
              <a:t>for hvert år du beholder dit gasfyr skal du enten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Plante 15 træer, som skal stå i 90 år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Indsamle 1.600 kg pap til genbrug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/>
              <a:t>Sørge for at 1.750 kg plast genbruges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21" name="Picture 6" descr="papkasse - dba.dk - Køb og Salg af Nyt og Brugt">
            <a:extLst>
              <a:ext uri="{FF2B5EF4-FFF2-40B4-BE49-F238E27FC236}">
                <a16:creationId xmlns:a16="http://schemas.microsoft.com/office/drawing/2014/main" id="{B76EEA8F-E088-4694-A9C6-D0A37CB8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65" y="4824672"/>
            <a:ext cx="358882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kove og skovområder – store billeder på lærred – Photowall">
            <a:extLst>
              <a:ext uri="{FF2B5EF4-FFF2-40B4-BE49-F238E27FC236}">
                <a16:creationId xmlns:a16="http://schemas.microsoft.com/office/drawing/2014/main" id="{B491B6D4-35C2-4529-898E-791B1BBA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512988"/>
            <a:ext cx="4673097" cy="21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Gratis billeder : mennesker, plast, menneskemængde, farve, basar, flasker,  spild, terning, affald, genbrug, kredsløb, presset, miljøbeskyttelse,  skraldespand, plastflasker, presser, dagrenovation, presses sammen  4000x3000 - - 1125465 - Gratis billeder ...">
            <a:extLst>
              <a:ext uri="{FF2B5EF4-FFF2-40B4-BE49-F238E27FC236}">
                <a16:creationId xmlns:a16="http://schemas.microsoft.com/office/drawing/2014/main" id="{3B1DD4CD-A923-47A0-BE07-903BCE71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94" y="6838252"/>
            <a:ext cx="3886200" cy="23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7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Vores tilbud om fjernvarme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17" y="1770040"/>
            <a:ext cx="13335067" cy="7571303"/>
          </a:xfrm>
        </p:spPr>
        <p:txBody>
          <a:bodyPr/>
          <a:lstStyle/>
          <a:p>
            <a:endParaRPr lang="da-DK" dirty="0"/>
          </a:p>
          <a:p>
            <a:r>
              <a:rPr lang="da-DK" sz="3200" b="1" dirty="0"/>
              <a:t>Du bliver tilsluttet gratis og sparer </a:t>
            </a:r>
          </a:p>
          <a:p>
            <a:r>
              <a:rPr lang="da-DK" sz="3200" b="1" dirty="0"/>
              <a:t>derved mindst 25.000 kr. ved tilmelding </a:t>
            </a:r>
          </a:p>
          <a:p>
            <a:r>
              <a:rPr lang="da-DK" sz="3200" b="1" dirty="0"/>
              <a:t>inden tilbuddets udløb.  Der vil komme </a:t>
            </a:r>
          </a:p>
          <a:p>
            <a:r>
              <a:rPr lang="da-DK" sz="3200" b="1"/>
              <a:t>nærmere </a:t>
            </a:r>
            <a:r>
              <a:rPr lang="da-DK" sz="3200" b="1" dirty="0"/>
              <a:t>information, når vi er </a:t>
            </a:r>
            <a:r>
              <a:rPr lang="da-DK" sz="3200" b="1"/>
              <a:t>tættere </a:t>
            </a:r>
          </a:p>
          <a:p>
            <a:r>
              <a:rPr lang="da-DK" sz="3200" b="1"/>
              <a:t>på </a:t>
            </a:r>
            <a:r>
              <a:rPr lang="da-DK" sz="3200" b="1" dirty="0"/>
              <a:t>jeres område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r>
              <a:rPr lang="da-DK" sz="3200" b="1" dirty="0"/>
              <a:t>Det er helt frivilligt om du vil </a:t>
            </a:r>
          </a:p>
          <a:p>
            <a:r>
              <a:rPr lang="da-DK" sz="3200" b="1" dirty="0"/>
              <a:t>skifte til fjernvarme</a:t>
            </a:r>
          </a:p>
          <a:p>
            <a:endParaRPr lang="da-DK" sz="3200" b="1" dirty="0"/>
          </a:p>
          <a:p>
            <a:r>
              <a:rPr lang="da-DK" sz="3200" b="1" i="1" dirty="0">
                <a:solidFill>
                  <a:srgbClr val="00B050"/>
                </a:solidFill>
              </a:rPr>
              <a:t>Hvis dit gasfyr går i stykker, inden vi </a:t>
            </a:r>
          </a:p>
          <a:p>
            <a:r>
              <a:rPr lang="da-DK" sz="3200" b="1" i="1" dirty="0">
                <a:solidFill>
                  <a:srgbClr val="00B050"/>
                </a:solidFill>
              </a:rPr>
              <a:t>kommer med fjernvarmen, så kan du</a:t>
            </a:r>
          </a:p>
          <a:p>
            <a:r>
              <a:rPr lang="da-DK" sz="3200" b="1" i="1" dirty="0">
                <a:solidFill>
                  <a:srgbClr val="00B050"/>
                </a:solidFill>
              </a:rPr>
              <a:t>gratis låne et mobilt gasfyr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b="1" dirty="0"/>
          </a:p>
          <a:p>
            <a:endParaRPr lang="da-DK" sz="4000" b="1" dirty="0"/>
          </a:p>
          <a:p>
            <a:endParaRPr lang="da-DK" dirty="0"/>
          </a:p>
        </p:txBody>
      </p:sp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7521DED-561F-4DC5-B884-BE9CA1C78E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1587">
            <a:off x="8052746" y="2784106"/>
            <a:ext cx="6433605" cy="48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6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4948" y="8583875"/>
            <a:ext cx="2797810" cy="544830"/>
          </a:xfrm>
          <a:custGeom>
            <a:avLst/>
            <a:gdLst/>
            <a:ahLst/>
            <a:cxnLst/>
            <a:rect l="l" t="t" r="r" b="b"/>
            <a:pathLst>
              <a:path w="2797809" h="544829">
                <a:moveTo>
                  <a:pt x="2725547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44245"/>
                </a:lnTo>
                <a:lnTo>
                  <a:pt x="2797543" y="544245"/>
                </a:lnTo>
                <a:lnTo>
                  <a:pt x="2797543" y="71996"/>
                </a:lnTo>
                <a:lnTo>
                  <a:pt x="2791885" y="43971"/>
                </a:lnTo>
                <a:lnTo>
                  <a:pt x="2776456" y="21086"/>
                </a:lnTo>
                <a:lnTo>
                  <a:pt x="2753571" y="5657"/>
                </a:lnTo>
                <a:lnTo>
                  <a:pt x="2725547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9073" y="8568000"/>
            <a:ext cx="2829560" cy="576580"/>
          </a:xfrm>
          <a:custGeom>
            <a:avLst/>
            <a:gdLst/>
            <a:ahLst/>
            <a:cxnLst/>
            <a:rect l="l" t="t" r="r" b="b"/>
            <a:pathLst>
              <a:path w="2829559" h="576579">
                <a:moveTo>
                  <a:pt x="87871" y="0"/>
                </a:moveTo>
                <a:lnTo>
                  <a:pt x="53663" y="6909"/>
                </a:lnTo>
                <a:lnTo>
                  <a:pt x="25733" y="25738"/>
                </a:lnTo>
                <a:lnTo>
                  <a:pt x="6904" y="53665"/>
                </a:lnTo>
                <a:lnTo>
                  <a:pt x="0" y="87871"/>
                </a:lnTo>
                <a:lnTo>
                  <a:pt x="0" y="575995"/>
                </a:lnTo>
                <a:lnTo>
                  <a:pt x="2829293" y="575995"/>
                </a:lnTo>
                <a:lnTo>
                  <a:pt x="2829293" y="544245"/>
                </a:lnTo>
                <a:lnTo>
                  <a:pt x="31749" y="544245"/>
                </a:lnTo>
                <a:lnTo>
                  <a:pt x="31749" y="87871"/>
                </a:lnTo>
                <a:lnTo>
                  <a:pt x="48183" y="48183"/>
                </a:lnTo>
                <a:lnTo>
                  <a:pt x="87871" y="31749"/>
                </a:lnTo>
                <a:lnTo>
                  <a:pt x="87871" y="0"/>
                </a:lnTo>
                <a:close/>
              </a:path>
              <a:path w="2829559" h="576579">
                <a:moveTo>
                  <a:pt x="2741422" y="0"/>
                </a:moveTo>
                <a:lnTo>
                  <a:pt x="87871" y="0"/>
                </a:lnTo>
                <a:lnTo>
                  <a:pt x="87871" y="31749"/>
                </a:lnTo>
                <a:lnTo>
                  <a:pt x="2741422" y="31749"/>
                </a:lnTo>
                <a:lnTo>
                  <a:pt x="2752745" y="32892"/>
                </a:lnTo>
                <a:lnTo>
                  <a:pt x="2787972" y="56506"/>
                </a:lnTo>
                <a:lnTo>
                  <a:pt x="2797543" y="87871"/>
                </a:lnTo>
                <a:lnTo>
                  <a:pt x="2797543" y="544245"/>
                </a:lnTo>
                <a:lnTo>
                  <a:pt x="2829293" y="544245"/>
                </a:lnTo>
                <a:lnTo>
                  <a:pt x="2829293" y="87871"/>
                </a:lnTo>
                <a:lnTo>
                  <a:pt x="2822383" y="53665"/>
                </a:lnTo>
                <a:lnTo>
                  <a:pt x="2803555" y="25738"/>
                </a:lnTo>
                <a:lnTo>
                  <a:pt x="2775627" y="6909"/>
                </a:lnTo>
                <a:lnTo>
                  <a:pt x="2741422" y="0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5827" y="3308037"/>
            <a:ext cx="1169832" cy="247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0911" y="3556000"/>
            <a:ext cx="1686140" cy="12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209800"/>
            <a:ext cx="14150648" cy="708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da-DK" sz="2800" dirty="0"/>
              <a:t> </a:t>
            </a:r>
          </a:p>
          <a:p>
            <a:r>
              <a:rPr lang="da-DK" sz="2800" dirty="0"/>
              <a:t>    Se også vores Prisberegner</a:t>
            </a:r>
          </a:p>
          <a:p>
            <a:r>
              <a:rPr lang="da-DK" sz="2800" dirty="0"/>
              <a:t>    htf.dk/prisberegner</a:t>
            </a:r>
          </a:p>
        </p:txBody>
      </p:sp>
      <p:sp>
        <p:nvSpPr>
          <p:cNvPr id="7" name="object 7"/>
          <p:cNvSpPr/>
          <p:nvPr/>
        </p:nvSpPr>
        <p:spPr>
          <a:xfrm>
            <a:off x="15834080" y="3556000"/>
            <a:ext cx="421919" cy="516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0911" y="4843475"/>
            <a:ext cx="1686140" cy="38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8370" y="8713978"/>
            <a:ext cx="637628" cy="430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0911" y="8599754"/>
            <a:ext cx="1435709" cy="51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0911" y="8567991"/>
            <a:ext cx="1467459" cy="576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89077" y="574626"/>
            <a:ext cx="2829293" cy="757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7300" y="8378239"/>
            <a:ext cx="4488815" cy="4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2400" b="1" spc="-130" dirty="0">
                <a:solidFill>
                  <a:srgbClr val="00A3E0"/>
                </a:solidFill>
                <a:latin typeface="Arial Narrow"/>
                <a:cs typeface="Arial Narrow"/>
              </a:rPr>
              <a:t>Vi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strækker </a:t>
            </a:r>
            <a:r>
              <a:rPr sz="2400" b="1" spc="-95" dirty="0">
                <a:solidFill>
                  <a:srgbClr val="00A3E0"/>
                </a:solidFill>
                <a:latin typeface="Arial Narrow"/>
                <a:cs typeface="Arial Narrow"/>
              </a:rPr>
              <a:t>os </a:t>
            </a:r>
            <a:r>
              <a:rPr sz="2400" b="1" spc="-35" dirty="0">
                <a:solidFill>
                  <a:srgbClr val="00A3E0"/>
                </a:solidFill>
                <a:latin typeface="Arial Narrow"/>
                <a:cs typeface="Arial Narrow"/>
              </a:rPr>
              <a:t>længere </a:t>
            </a:r>
            <a:r>
              <a:rPr sz="2400" b="1" spc="-20" dirty="0">
                <a:solidFill>
                  <a:srgbClr val="00A3E0"/>
                </a:solidFill>
                <a:latin typeface="Arial Narrow"/>
                <a:cs typeface="Arial Narrow"/>
              </a:rPr>
              <a:t>for </a:t>
            </a:r>
            <a:r>
              <a:rPr sz="2400" b="1" spc="20" dirty="0">
                <a:solidFill>
                  <a:srgbClr val="00A3E0"/>
                </a:solidFill>
                <a:latin typeface="Arial Narrow"/>
                <a:cs typeface="Arial Narrow"/>
              </a:rPr>
              <a:t>at </a:t>
            </a:r>
            <a:r>
              <a:rPr sz="2400" b="1" spc="-60" dirty="0">
                <a:solidFill>
                  <a:srgbClr val="00A3E0"/>
                </a:solidFill>
                <a:latin typeface="Arial Narrow"/>
                <a:cs typeface="Arial Narrow"/>
              </a:rPr>
              <a:t>give </a:t>
            </a:r>
            <a:r>
              <a:rPr sz="2400" b="1" spc="-75" dirty="0">
                <a:solidFill>
                  <a:srgbClr val="00A3E0"/>
                </a:solidFill>
                <a:latin typeface="Arial Narrow"/>
                <a:cs typeface="Arial Narrow"/>
              </a:rPr>
              <a:t>dig </a:t>
            </a:r>
            <a:r>
              <a:rPr sz="2400" b="1" spc="-55" dirty="0">
                <a:solidFill>
                  <a:srgbClr val="00A3E0"/>
                </a:solidFill>
                <a:latin typeface="Arial Narrow"/>
                <a:cs typeface="Arial Narrow"/>
              </a:rPr>
              <a:t>grøn</a:t>
            </a:r>
            <a:r>
              <a:rPr sz="2400" b="1" spc="-105" dirty="0">
                <a:solidFill>
                  <a:srgbClr val="00A3E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00A3E0"/>
                </a:solidFill>
                <a:latin typeface="Arial Narrow"/>
                <a:cs typeface="Arial Narrow"/>
              </a:rPr>
              <a:t>fjernvarme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98695" y="8700466"/>
            <a:ext cx="610235" cy="3371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00" b="1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50" dirty="0">
                <a:solidFill>
                  <a:srgbClr val="FFFFFF"/>
                </a:solidFill>
                <a:latin typeface="Calibri"/>
                <a:cs typeface="Calibri"/>
              </a:rPr>
              <a:t>.dk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098CCA12-B469-45B0-B8DC-A45CF997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11" y="333292"/>
            <a:ext cx="12290489" cy="738664"/>
          </a:xfrm>
        </p:spPr>
        <p:txBody>
          <a:bodyPr/>
          <a:lstStyle/>
          <a:p>
            <a:r>
              <a:rPr lang="da-DK" sz="4800" dirty="0">
                <a:solidFill>
                  <a:schemeClr val="tx1"/>
                </a:solidFill>
              </a:rPr>
              <a:t>Hvad koster det</a:t>
            </a:r>
          </a:p>
        </p:txBody>
      </p:sp>
      <p:sp>
        <p:nvSpPr>
          <p:cNvPr id="20" name="Undertitel 19">
            <a:extLst>
              <a:ext uri="{FF2B5EF4-FFF2-40B4-BE49-F238E27FC236}">
                <a16:creationId xmlns:a16="http://schemas.microsoft.com/office/drawing/2014/main" id="{09726AB5-F06C-48B9-94F0-D694900157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33311" y="1209040"/>
            <a:ext cx="13335067" cy="984885"/>
          </a:xfrm>
        </p:spPr>
        <p:txBody>
          <a:bodyPr/>
          <a:lstStyle/>
          <a:p>
            <a:r>
              <a:rPr lang="da-DK" sz="3200" b="1" dirty="0"/>
              <a:t>Pris inkl. investering i anlæg – fordelt over anlæggets levetid</a:t>
            </a:r>
          </a:p>
          <a:p>
            <a:r>
              <a:rPr lang="da-DK" sz="3200" b="1" dirty="0"/>
              <a:t>Standardhus 130 m² - ”normalt” forbrug</a:t>
            </a:r>
          </a:p>
        </p:txBody>
      </p:sp>
      <p:graphicFrame>
        <p:nvGraphicFramePr>
          <p:cNvPr id="23" name="Chart 3">
            <a:extLst>
              <a:ext uri="{FF2B5EF4-FFF2-40B4-BE49-F238E27FC236}">
                <a16:creationId xmlns:a16="http://schemas.microsoft.com/office/drawing/2014/main" id="{BAE59163-03D3-44E5-98EC-91C7F502B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15468"/>
              </p:ext>
            </p:extLst>
          </p:nvPr>
        </p:nvGraphicFramePr>
        <p:xfrm>
          <a:off x="4900377" y="2459137"/>
          <a:ext cx="9144000" cy="577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451334384"/>
      </p:ext>
    </p:extLst>
  </p:cSld>
  <p:clrMapOvr>
    <a:masterClrMapping/>
  </p:clrMapOvr>
</p:sld>
</file>

<file path=ppt/theme/theme1.xml><?xml version="1.0" encoding="utf-8"?>
<a:theme xmlns:a="http://schemas.openxmlformats.org/drawingml/2006/main" name="2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1036</Words>
  <Application>Microsoft Office PowerPoint</Application>
  <PresentationFormat>Brugerdefineret</PresentationFormat>
  <Paragraphs>258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</vt:lpstr>
      <vt:lpstr>Verdana</vt:lpstr>
      <vt:lpstr>Wingdings</vt:lpstr>
      <vt:lpstr>2_Brugerdefineret design</vt:lpstr>
      <vt:lpstr>1_Office Theme</vt:lpstr>
      <vt:lpstr>Office Theme</vt:lpstr>
      <vt:lpstr>3_Brugerdefineret design</vt:lpstr>
      <vt:lpstr>1_Brugerdefineret design</vt:lpstr>
      <vt:lpstr>Brugerdefineret design</vt:lpstr>
      <vt:lpstr>Velkommen til informationsmøde  med  Høje Taastrup Fjernvarme    v/Martin Larsen, Projektleder og Uffe Schleiss, Teknisk chef  </vt:lpstr>
      <vt:lpstr>Vi fortæller om</vt:lpstr>
      <vt:lpstr>Hvem er Høje Taastrup Fjernvarme</vt:lpstr>
      <vt:lpstr>Hvorfor fjernvarme</vt:lpstr>
      <vt:lpstr>Hvad er fjernvarme</vt:lpstr>
      <vt:lpstr>Hvordan produceres fjernvarmen</vt:lpstr>
      <vt:lpstr>Du sparer 3,2 tons CO2 ved at skifte fra gas til fjernvarme</vt:lpstr>
      <vt:lpstr>Vores tilbud om fjernvarme</vt:lpstr>
      <vt:lpstr>Hvad koster det</vt:lpstr>
      <vt:lpstr>Fjernvarmeanlæg    - du vælger selv</vt:lpstr>
      <vt:lpstr>Fjernvarmeanlæg    - du vælger selv</vt:lpstr>
      <vt:lpstr>Fjernvarmeanlæg    - du vælger selv</vt:lpstr>
      <vt:lpstr>Fjernvarmeanlæg</vt:lpstr>
      <vt:lpstr>Afkobling gas</vt:lpstr>
      <vt:lpstr>Muligheder for tilskud</vt:lpstr>
      <vt:lpstr>Processen</vt:lpstr>
      <vt:lpstr>Tak for nu og på gensyn!   Har du spørgsmål til os, så  ring på tlf. 43 55 30 10  eller  skriv på mail htf@htf.dk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HTF_POWERPOINT_DEMO_1280x720px_Marts2021_ver01.indd</dc:title>
  <dc:creator>Birgitte Zmylon</dc:creator>
  <cp:lastModifiedBy>Uffe Schleiss</cp:lastModifiedBy>
  <cp:revision>100</cp:revision>
  <dcterms:created xsi:type="dcterms:W3CDTF">2021-05-11T09:58:14Z</dcterms:created>
  <dcterms:modified xsi:type="dcterms:W3CDTF">2022-04-27T06:16:43Z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2021-03-04T00:00:00Z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2021-05-11T00:00:00Z</vt:filetime>
  </property>
</Properties>
</file>